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9" r:id="rId4"/>
  </p:sldMasterIdLst>
  <p:notesMasterIdLst>
    <p:notesMasterId r:id="rId18"/>
  </p:notesMasterIdLst>
  <p:handoutMasterIdLst>
    <p:handoutMasterId r:id="rId19"/>
  </p:handoutMasterIdLst>
  <p:sldIdLst>
    <p:sldId id="262" r:id="rId5"/>
    <p:sldId id="271" r:id="rId6"/>
    <p:sldId id="272" r:id="rId7"/>
    <p:sldId id="283" r:id="rId8"/>
    <p:sldId id="273" r:id="rId9"/>
    <p:sldId id="275" r:id="rId10"/>
    <p:sldId id="276" r:id="rId11"/>
    <p:sldId id="277" r:id="rId12"/>
    <p:sldId id="284" r:id="rId13"/>
    <p:sldId id="285" r:id="rId14"/>
    <p:sldId id="278" r:id="rId15"/>
    <p:sldId id="281" r:id="rId16"/>
    <p:sldId id="286" r:id="rId17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HPE Graphik" panose="020B0604020202020204" charset="0"/>
      <p:regular r:id="rId21"/>
      <p:bold r:id="rId22"/>
      <p:italic r:id="rId23"/>
      <p:boldItalic r:id="rId24"/>
    </p:embeddedFont>
    <p:embeddedFont>
      <p:font typeface="HPE Graphik Light" panose="020B0604020202020204" charset="0"/>
      <p:regular r:id="rId25"/>
      <p:italic r:id="rId26"/>
    </p:embeddedFont>
    <p:embeddedFont>
      <p:font typeface="HPE Graphik Semibold" panose="020B0604020202020204" charset="0"/>
      <p:regular r:id="rId27"/>
      <p:bold r:id="rId28"/>
      <p:boldItalic r:id="rId29"/>
    </p:embeddedFont>
  </p:embeddedFontLst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68CF916-CBD2-4A4A-9C86-864C3DB6E35B}">
          <p14:sldIdLst>
            <p14:sldId id="262"/>
            <p14:sldId id="271"/>
            <p14:sldId id="272"/>
            <p14:sldId id="283"/>
            <p14:sldId id="273"/>
            <p14:sldId id="275"/>
            <p14:sldId id="276"/>
            <p14:sldId id="277"/>
            <p14:sldId id="284"/>
            <p14:sldId id="285"/>
            <p14:sldId id="278"/>
            <p14:sldId id="281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E0725"/>
    <a:srgbClr val="FF6600"/>
    <a:srgbClr val="292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7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5004" y="1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n, John" userId="40dca048-4e0a-44fa-9146-093c498ab236" providerId="ADAL" clId="{68B36021-3988-44C6-A788-7300A0CB2758}"/>
    <pc:docChg chg="delSld modSection">
      <pc:chgData name="Moon, John" userId="40dca048-4e0a-44fa-9146-093c498ab236" providerId="ADAL" clId="{68B36021-3988-44C6-A788-7300A0CB2758}" dt="2025-09-22T16:59:02.325" v="0" actId="47"/>
      <pc:docMkLst>
        <pc:docMk/>
      </pc:docMkLst>
      <pc:sldChg chg="del">
        <pc:chgData name="Moon, John" userId="40dca048-4e0a-44fa-9146-093c498ab236" providerId="ADAL" clId="{68B36021-3988-44C6-A788-7300A0CB2758}" dt="2025-09-22T16:59:02.325" v="0" actId="47"/>
        <pc:sldMkLst>
          <pc:docMk/>
          <pc:sldMk cId="4108222947" sldId="267"/>
        </pc:sldMkLst>
      </pc:sldChg>
      <pc:sldChg chg="del">
        <pc:chgData name="Moon, John" userId="40dca048-4e0a-44fa-9146-093c498ab236" providerId="ADAL" clId="{68B36021-3988-44C6-A788-7300A0CB2758}" dt="2025-09-22T16:59:02.325" v="0" actId="47"/>
        <pc:sldMkLst>
          <pc:docMk/>
          <pc:sldMk cId="3177720697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BE70EE-ABFF-7898-FF38-C1C649A57D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85076-C132-D0C4-F7C0-50C617DBDC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3AD1A2-D870-8962-7D87-AA387B26B1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050CF-DD4A-BEFB-2AF1-F594C68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5F8EC-3703-4D6A-8276-E9F606B6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0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4650" y="143510"/>
            <a:ext cx="4140200" cy="227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/>
            </a:lvl1pPr>
          </a:lstStyle>
          <a:p>
            <a:endParaRPr lang="en-P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79950" y="143510"/>
            <a:ext cx="1799590" cy="227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/>
            </a:lvl1pPr>
          </a:lstStyle>
          <a:p>
            <a:endParaRPr lang="en-P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50419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4650" y="3209290"/>
            <a:ext cx="6101080" cy="53007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4650" y="8747760"/>
            <a:ext cx="4878070" cy="227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747760"/>
            <a:ext cx="608330" cy="227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/>
            </a:lvl1pPr>
          </a:lstStyle>
          <a:p>
            <a:fld id="{20276FB5-B755-FF41-948A-F83E9AA573A8}" type="slidenum">
              <a:rPr lang="en-PL" smtClean="0"/>
              <a:pPr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7340600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lnSpc>
        <a:spcPct val="90000"/>
      </a:lnSpc>
      <a:spcAft>
        <a:spcPts val="400"/>
      </a:spcAft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90000"/>
      </a:lnSpc>
      <a:spcAft>
        <a:spcPts val="4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90000"/>
      </a:lnSpc>
      <a:spcAft>
        <a:spcPts val="400"/>
      </a:spcAft>
      <a:buFont typeface="HPE Graphik" pitchFamily="50" charset="0"/>
      <a:buChar char="—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90000"/>
      </a:lnSpc>
      <a:spcAft>
        <a:spcPts val="400"/>
      </a:spcAft>
      <a:buFont typeface="HPE Graphik" pitchFamily="50" charset="0"/>
      <a:buChar char="—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90000"/>
      </a:lnSpc>
      <a:spcAft>
        <a:spcPts val="4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BE2E1BB-CE0A-BA4E-62F3-C11C72B14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4EC4B5E-61C1-0327-AC26-FD6B85B7F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Logo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6E81DF5-9D1C-2874-F10C-40090BD539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7" y="384049"/>
            <a:ext cx="1024130" cy="29260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EE9B376-05EC-3588-37E2-05C039D1F6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903" y="3424765"/>
            <a:ext cx="10012359" cy="4156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061C036-93AE-3BAB-6526-8E33EA4444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3840400"/>
            <a:ext cx="10012358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02D808-AF03-DEF9-0314-E4335A543C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903" y="1813791"/>
            <a:ext cx="10012359" cy="1577109"/>
          </a:xfrm>
        </p:spPr>
        <p:txBody>
          <a:bodyPr lIns="0" tIns="46990" rIns="0" bIns="46990"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</a:t>
            </a:r>
            <a:r>
              <a:rPr lang="pl-PL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A170-8CC0-47B1-FE7B-FCA095BCC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1439980"/>
            <a:ext cx="8599487" cy="184665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 b="0" i="0">
                <a:latin typeface="HPE Graphik Light" pitchFamily="2" charset="77"/>
              </a:defRPr>
            </a:lvl1pPr>
          </a:lstStyle>
          <a:p>
            <a:r>
              <a:rPr lang="en-US" dirty="0"/>
              <a:t>Divider 3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2486-EF2B-1442-FE2C-36120DCDA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021" y="3424794"/>
            <a:ext cx="6633379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 only if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35D8-793D-910E-958E-12734E9433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ABB62-7FB2-A10A-FB79-64097744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 Image">
            <a:extLst>
              <a:ext uri="{FF2B5EF4-FFF2-40B4-BE49-F238E27FC236}">
                <a16:creationId xmlns:a16="http://schemas.microsoft.com/office/drawing/2014/main" id="{1A711596-B981-E895-2147-80AF02FC6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6" t="654" r="1416" b="12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51F0D95-92C8-F614-A840-CCF636DDB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5" y="393193"/>
            <a:ext cx="11433977" cy="946080"/>
          </a:xfrm>
        </p:spPr>
        <p:txBody>
          <a:bodyPr lIns="0" tIns="0" rIns="91440" bIns="0"/>
          <a:lstStyle>
            <a:lvl1pPr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sz="6000" b="0">
                <a:solidFill>
                  <a:schemeClr val="tx1"/>
                </a:solidFill>
                <a:latin typeface="HPE Graphik Light" pitchFamily="50" charset="0"/>
              </a:defRPr>
            </a:lvl1pPr>
          </a:lstStyle>
          <a:p>
            <a:r>
              <a:rPr lang="en-US" dirty="0"/>
              <a:t>Divider 4 (with picture)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7B23CD-0964-2C4F-2645-F616DF81D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C3AD242-1EDC-575F-5C91-FD24DABDD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1165860"/>
            <a:ext cx="11404800" cy="5097600"/>
          </a:xfrm>
          <a:prstGeom prst="rect">
            <a:avLst/>
          </a:prstGeom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C3F6-7864-1614-6433-B6E9205341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71ED-2734-3586-C69F-E31DDE6FB9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5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41417"/>
            <a:ext cx="11433977" cy="4730795"/>
          </a:xfrm>
          <a:prstGeom prst="rect">
            <a:avLst/>
          </a:prstGeom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42628" cy="775846"/>
          </a:xfr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62CB2E-81D7-48A5-A15B-340BF48D2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68E2A-81AF-75F2-036F-19A286FA83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1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4904" y="1541417"/>
            <a:ext cx="11433977" cy="4730795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" panose="020B0604020202020204" pitchFamily="34" charset="0"/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| Authorized HPE Partner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, Sub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95F41DF-93F3-CDC9-2F09-5645DCF4B1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1216152"/>
            <a:ext cx="11433978" cy="369486"/>
          </a:xfrm>
          <a:prstGeom prst="rect">
            <a:avLst/>
          </a:prstGeo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B1FDE8-1311-7248-18A8-D4800084C2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4E9F6-3410-0A4E-80C1-A550B6D95A6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8228B93E-9AAB-D047-1D10-C52AC4536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bIns="0" anchor="t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4" name="Content Placeholder">
            <a:extLst>
              <a:ext uri="{FF2B5EF4-FFF2-40B4-BE49-F238E27FC236}">
                <a16:creationId xmlns:a16="http://schemas.microsoft.com/office/drawing/2014/main" id="{AA8B383B-1E87-87BA-8652-6B7B1E2F64D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74904" y="1920874"/>
            <a:ext cx="11433977" cy="435800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74904" y="1920874"/>
            <a:ext cx="11433977" cy="435800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374903" y="1526183"/>
            <a:ext cx="11347170" cy="369486"/>
          </a:xfrm>
          <a:prstGeom prst="rect">
            <a:avLst/>
          </a:prstGeom>
        </p:spPr>
        <p:txBody>
          <a:bodyPr lIns="0" tIns="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lIns="0" tIns="0" rIns="91440" bIns="4572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" panose="020B0604020202020204" pitchFamily="34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| Authorized HPE Partner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1165860"/>
            <a:ext cx="5523992" cy="510063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165860"/>
            <a:ext cx="5523992" cy="510063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AE68A-27A7-6C3D-4142-7F3922D49B3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44F98-C525-C008-1B46-B4DCF8808D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243D16-78B0-BF7E-7EE9-B51138BA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8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60021" y="1541417"/>
            <a:ext cx="5523992" cy="4729841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4904" y="1541418"/>
            <a:ext cx="5523992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9144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74DB35-5793-0F87-263A-3DF2B2C45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58A9-ACB6-18F7-EA6C-D39468541C2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93A83-2C34-7CA2-21A7-C377B3F9D1C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60021" y="1541418"/>
            <a:ext cx="5523992" cy="473746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4904" y="1541418"/>
            <a:ext cx="5523992" cy="473746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91440" bIns="4572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74DB35-5793-0F87-263A-3DF2B2C4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58A9-ACB6-18F7-EA6C-D39468541C2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93A83-2C34-7CA2-21A7-C377B3F9D1C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09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7E62B9-7B57-1325-41F8-B563932F3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4869DF-7C8C-6D6D-CBDF-4F57DD5DF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Logo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FBDD54F-6F02-5565-BE03-576E378CDA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7" y="384049"/>
            <a:ext cx="1024130" cy="29260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9B879B3-45C8-291E-B795-79029A3CF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903" y="3424765"/>
            <a:ext cx="10012359" cy="4156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99A56CF-9478-6AE1-8265-95E8C72FD0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3840400"/>
            <a:ext cx="10012358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8CED90-83F5-DFF6-245A-6CD299701B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903" y="1813791"/>
            <a:ext cx="10012359" cy="1577109"/>
          </a:xfrm>
        </p:spPr>
        <p:txBody>
          <a:bodyPr lIns="0" tIns="46990" rIns="0" bIns="46990"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</a:t>
            </a:r>
            <a:r>
              <a:rPr lang="pl-PL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60021" y="1888133"/>
            <a:ext cx="5523992" cy="4383126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4904" y="1888132"/>
            <a:ext cx="5523992" cy="4383127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91440" bIns="4572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1216152"/>
            <a:ext cx="11433978" cy="369486"/>
          </a:xfrm>
          <a:prstGeom prst="rect">
            <a:avLst/>
          </a:prstGeom>
        </p:spPr>
        <p:txBody>
          <a:bodyPr vert="horz" lIns="0" tIns="0" rIns="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974DB35-5793-0F87-263A-3DF2B2C45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D58A9-ACB6-18F7-EA6C-D39468541C2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93A83-2C34-7CA2-21A7-C377B3F9D1C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74904" y="1541418"/>
            <a:ext cx="5523992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9144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HPE Graphik" pitchFamily="50" charset="0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HPE Graphik" pitchFamily="50" charset="0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HPE Graphik" pitchFamily="50" charset="0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HPE Graphik" pitchFamily="50" charset="0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HPE Graphi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74903" y="1129022"/>
            <a:ext cx="5523992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260021" y="1541418"/>
            <a:ext cx="5523992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rgbClr val="292D3A"/>
                </a:solidFill>
                <a:latin typeface="HPE Graphik" pitchFamily="50" charset="0"/>
              </a:defRPr>
            </a:lvl1pPr>
            <a:lvl2pPr>
              <a:spcAft>
                <a:spcPts val="0"/>
              </a:spcAft>
              <a:defRPr>
                <a:solidFill>
                  <a:srgbClr val="292D3A"/>
                </a:solidFill>
                <a:latin typeface="HPE Graphik" pitchFamily="50" charset="0"/>
              </a:defRPr>
            </a:lvl2pPr>
            <a:lvl3pPr>
              <a:spcAft>
                <a:spcPts val="0"/>
              </a:spcAft>
              <a:defRPr>
                <a:solidFill>
                  <a:srgbClr val="292D3A"/>
                </a:solidFill>
                <a:latin typeface="HPE Graphik" pitchFamily="50" charset="0"/>
              </a:defRPr>
            </a:lvl3pPr>
            <a:lvl4pPr>
              <a:spcAft>
                <a:spcPts val="0"/>
              </a:spcAft>
              <a:defRPr>
                <a:solidFill>
                  <a:srgbClr val="292D3A"/>
                </a:solidFill>
                <a:latin typeface="HPE Graphik" pitchFamily="50" charset="0"/>
              </a:defRPr>
            </a:lvl4pPr>
            <a:lvl5pPr>
              <a:spcAft>
                <a:spcPts val="0"/>
              </a:spcAft>
              <a:defRPr>
                <a:solidFill>
                  <a:srgbClr val="292D3A"/>
                </a:solidFill>
                <a:latin typeface="HPE Graphik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399" y="1129022"/>
            <a:ext cx="5523992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rgbClr val="292D3A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F8B9-A226-C863-E39B-92687650DAA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C88C5-7051-4300-5EDA-B8F76B6C396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60021" y="1888133"/>
            <a:ext cx="5523992" cy="4390746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0021" y="1473135"/>
            <a:ext cx="5523992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74904" y="1888132"/>
            <a:ext cx="5523992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9144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1473135"/>
            <a:ext cx="5523992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BBC2-BD44-DEAF-58E4-737CC53BBBD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5D5E-5ECA-A659-E4D1-059428798A6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1165860"/>
            <a:ext cx="3628711" cy="510063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1165860"/>
            <a:ext cx="3628711" cy="510063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165860"/>
            <a:ext cx="3628711" cy="510063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AFD6-415C-88F0-6EE5-4D5D4B8A95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1A8C7-DBC3-6CA7-393A-B76EB01BD15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2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 and 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93031B0-6E1E-B6BC-F704-43FCCED1C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 anchor="t" anchorCtr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4816A-A410-795D-BEA0-AED8FFD5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74651" y="6402311"/>
            <a:ext cx="527812" cy="1508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CB3F7-BD80-2E75-509D-9F8010556A9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9F5B5-25C5-2F5D-8947-057651169F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933D73-FF2E-5038-2928-57B052E6DEC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86492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5CFBF7C-9A9D-283B-3040-62F4E8BBA2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7634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B5786B1-1D78-07AE-99E2-9ACA6A302D5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490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7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86492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7634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490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285DB-111F-371C-CCBA-1DD3F3E0D33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A4F95-E980-ECB5-112F-5B4A2D0D770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2), Subtitle and 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60BF6E-DA8E-1A7C-AB98-3EE8B0248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1216152"/>
            <a:ext cx="11442626" cy="369486"/>
          </a:xfrm>
          <a:prstGeom prst="rect">
            <a:avLst/>
          </a:prstGeom>
        </p:spPr>
        <p:txBody>
          <a:bodyPr t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Optional subhead placeholder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93031B0-6E1E-B6BC-F704-43FCCED1C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4816A-A410-795D-BEA0-AED8FFD5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74651" y="6402311"/>
            <a:ext cx="527812" cy="1508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6B5E63-2A42-E758-4078-93602512C48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BC2BF-0D27-EE97-15E2-3172489A9EF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1F0C114-EFF4-4AC2-300D-DD8958809D0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896841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55FBF-4BEC-C1E1-CB2C-2ED0CF71CC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888132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5D01BB8-727D-8CA2-AA4D-A23CC782B5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888132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86492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186492" y="1142201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7634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276344" y="1142201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74904" y="1541418"/>
            <a:ext cx="3631039" cy="4729842"/>
          </a:xfrm>
          <a:prstGeom prst="rect">
            <a:avLst/>
          </a:prstGeom>
          <a:ln>
            <a:noFill/>
            <a:miter lim="800000"/>
          </a:ln>
        </p:spPr>
        <p:txBody>
          <a:bodyPr lIns="0" tIns="45720" rIns="0" bIns="45720" anchor="t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374905" y="1142201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3" y="393192"/>
            <a:ext cx="11442627" cy="415498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555D4-44D6-AEAB-C73E-7D5E09D78D6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D838-E55E-389E-324E-987E3489B3B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7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896841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46122" y="1499259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888132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5611" y="1490550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888132"/>
            <a:ext cx="3628710" cy="4390747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905" y="1490550"/>
            <a:ext cx="3631039" cy="369486"/>
          </a:xfrm>
          <a:prstGeom prst="rect">
            <a:avLst/>
          </a:prstGeom>
          <a:ln>
            <a:noFill/>
            <a:miter lim="800000"/>
          </a:ln>
        </p:spPr>
        <p:txBody>
          <a:bodyPr lIns="0" tIns="0" rIns="91440" bIns="4572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  <a:latin typeface="HPE Graphik Semibold" pitchFamily="50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A635-D29C-5A5D-714B-00FFBC11273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2F088-5C0B-D552-5583-1D142B559A9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AE54251-B0D2-4947-83BB-BD7F95F3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3258"/>
          </a:xfrm>
        </p:spPr>
        <p:txBody>
          <a:bodyPr lIns="0" tIns="0" rIns="91440" bIns="0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F9A92-64E5-9B39-37FB-32E33BE347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6913-628D-910F-538E-B2627BE588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D69DFE-88C2-F477-D6FA-5A27957CC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E6D92-7C0F-2881-3B5C-2BB90CF3E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Logo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6047C21-8C30-FF57-32D9-77CA97A796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907" y="384049"/>
            <a:ext cx="1024130" cy="29260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CAA1BA3-D079-6DA7-65CB-51062A7D93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903" y="3424765"/>
            <a:ext cx="10012359" cy="4156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FEB8AD-256D-84E9-5A93-EB95B92E4B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3840400"/>
            <a:ext cx="10012358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2247A9-BAB1-E44F-778D-D7B252E624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903" y="1813791"/>
            <a:ext cx="10012359" cy="1577109"/>
          </a:xfrm>
        </p:spPr>
        <p:txBody>
          <a:bodyPr lIns="0" tIns="46990" rIns="0" bIns="46990"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</a:t>
            </a:r>
            <a:r>
              <a:rPr lang="pl-PL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6A10F-E470-2340-640E-A14F86626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F6F1F-DB9C-06A9-C184-CF5F49CEF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3258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A5188-3004-E27B-6C13-6CEBF1DE5A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466B-6230-7EB6-5A32-83ABCAD0DC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1216152"/>
            <a:ext cx="11442626" cy="369486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00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42628" cy="775846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0EC1AB-5084-D572-D008-65E0904E99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AFB48-7218-4A49-8C9C-891144C153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294255" y="999540"/>
            <a:ext cx="3479038" cy="5100531"/>
          </a:xfrm>
          <a:prstGeom prst="rect">
            <a:avLst/>
          </a:prstGeom>
          <a:ln>
            <a:noFill/>
            <a:miter lim="800000"/>
          </a:ln>
        </p:spPr>
        <p:txBody>
          <a:bodyPr lIns="0" rIns="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377B5-1282-FF1A-9E56-8C043D9FCD9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186F-3885-5DE5-8FA5-6CD9D9747D4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19023" y="4131540"/>
            <a:ext cx="5564990" cy="2034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04" y="4181475"/>
            <a:ext cx="5564990" cy="1984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4BF61-1E66-23EC-73D9-9D4373CF4EF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CAAFC-7C73-8B7A-5AEF-933F0A6EB31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9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90912" y="4184650"/>
            <a:ext cx="3684405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232908" y="4184650"/>
            <a:ext cx="3684404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04" y="4184650"/>
            <a:ext cx="3684404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 marL="540000" indent="0">
              <a:buNone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E0358-7593-FDA7-B0FB-FF0EC1E3203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F768-80AD-E284-7CB0-AA45A8DB30A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urp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100945" y="1533798"/>
            <a:ext cx="7707937" cy="4737462"/>
          </a:xfrm>
          <a:prstGeom prst="rect">
            <a:avLst/>
          </a:prstGeom>
        </p:spPr>
        <p:txBody>
          <a:bodyPr lIns="0" tIns="45720" rIns="0" bIns="45720" anchor="ctr"/>
          <a:lstStyle>
            <a:lvl1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374905" y="1541418"/>
            <a:ext cx="3393532" cy="4729842"/>
          </a:xfrm>
          <a:prstGeom prst="rect">
            <a:avLst/>
          </a:prstGeom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rgbClr val="292D3A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11433978" cy="415498"/>
          </a:xfrm>
        </p:spPr>
        <p:txBody>
          <a:bodyPr lIns="0" tIns="0" rIns="91440" bIns="0" anchor="t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>
                <a:solidFill>
                  <a:srgbClr val="292D3A"/>
                </a:solidFill>
              </a:defRPr>
            </a:lvl1pPr>
          </a:lstStyle>
          <a:p>
            <a:r>
              <a:rPr lang="en-US" dirty="0"/>
              <a:t>Click to Add multi-Line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7B045ACD-D682-9F85-8976-3DE690571A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904" y="854202"/>
            <a:ext cx="11433978" cy="369486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" panose="020B0604020202020204" pitchFamily="34" charset="0"/>
              <a:buNone/>
              <a:defRPr sz="2000" baseline="0" dirty="0">
                <a:solidFill>
                  <a:srgbClr val="292D3A"/>
                </a:solidFill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0C3246-51E8-2C6D-91C1-DC5E683C70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6BA11A-FF4F-0B31-22B7-B062F5B3F9B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icture and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3D244D9-326C-937C-4B8E-43F52273E3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4210050" y="0"/>
            <a:ext cx="79819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Number Text Placeholder 13">
            <a:extLst>
              <a:ext uri="{FF2B5EF4-FFF2-40B4-BE49-F238E27FC236}">
                <a16:creationId xmlns:a16="http://schemas.microsoft.com/office/drawing/2014/main" id="{C8956EBD-8393-95D1-85FB-895F28E855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4255" y="4073237"/>
            <a:ext cx="3897745" cy="2784764"/>
          </a:xfrm>
          <a:prstGeom prst="rect">
            <a:avLst/>
          </a:prstGeom>
          <a:gradFill flip="none" rotWithShape="1">
            <a:gsLst>
              <a:gs pos="14000">
                <a:srgbClr val="05CC93"/>
              </a:gs>
              <a:gs pos="39000">
                <a:srgbClr val="05CC93">
                  <a:alpha val="80353"/>
                </a:srgbClr>
              </a:gs>
              <a:gs pos="85000">
                <a:schemeClr val="bg1">
                  <a:alpha val="0"/>
                </a:schemeClr>
              </a:gs>
            </a:gsLst>
            <a:lin ang="2700000" scaled="1"/>
            <a:tileRect/>
          </a:gradFill>
        </p:spPr>
        <p:txBody>
          <a:bodyPr vert="horz" lIns="274320" tIns="274320" rIns="182880" bIns="182880" rtlCol="0">
            <a:noAutofit/>
          </a:bodyPr>
          <a:lstStyle>
            <a:lvl1pPr>
              <a:defRPr lang="en-US" sz="6000" dirty="0">
                <a:solidFill>
                  <a:schemeClr val="tx1"/>
                </a:solidFill>
                <a:latin typeface="HPE Graphik Light" pitchFamily="50" charset="0"/>
              </a:defRPr>
            </a:lvl1pPr>
            <a:lvl2pPr>
              <a:defRPr lang="en-US" dirty="0">
                <a:solidFill>
                  <a:sysClr val="windowText" lastClr="000000"/>
                </a:solidFill>
              </a:defRPr>
            </a:lvl2pPr>
          </a:lstStyle>
          <a:p>
            <a:pPr lvl="0">
              <a:lnSpc>
                <a:spcPct val="90000"/>
              </a:lnSpc>
            </a:pPr>
            <a:r>
              <a:rPr lang="en-US" dirty="0"/>
              <a:t>XX%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5CDF8B-3973-89BC-B0C3-009916811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393192"/>
            <a:ext cx="3462615" cy="84124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Title only and </a:t>
            </a:r>
            <a:r>
              <a:rPr lang="en-US" dirty="0"/>
              <a:t>Content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A01E04-C64C-CB22-532A-A4E1A8B4F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74651" y="6402311"/>
            <a:ext cx="527812" cy="1508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101BA-46FD-36C0-99F1-408C742C97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4E478-B9A3-DF0A-2BC5-A31D39827A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9192AB6B-CCDC-C9ED-9B4D-B9B1DAE2FC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905" y="1541418"/>
            <a:ext cx="3462614" cy="4729842"/>
          </a:xfrm>
          <a:prstGeom prst="rect">
            <a:avLst/>
          </a:prstGeom>
        </p:spPr>
        <p:txBody>
          <a:bodyPr lIns="0" tIns="45720" rIns="0" bIns="45720"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a Text Placeholder">
            <a:extLst>
              <a:ext uri="{FF2B5EF4-FFF2-40B4-BE49-F238E27FC236}">
                <a16:creationId xmlns:a16="http://schemas.microsoft.com/office/drawing/2014/main" id="{F65D24DA-8A81-CB0A-0EE3-30119C813D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86788" y="5251730"/>
            <a:ext cx="3230307" cy="885389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5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7A4816A-A410-795D-BEA0-AED8FFD5F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74651" y="6402311"/>
            <a:ext cx="527812" cy="1508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CBED57-19AD-707F-6DA8-8B468453C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36B64A-A8CA-B4F8-1ED1-53DA9C290E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with Light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Element">
            <a:extLst>
              <a:ext uri="{FF2B5EF4-FFF2-40B4-BE49-F238E27FC236}">
                <a16:creationId xmlns:a16="http://schemas.microsoft.com/office/drawing/2014/main" id="{599C7368-45FB-FA9F-C233-DCDE9E9A3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18948"/>
            <a:ext cx="10934113" cy="5339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18B38-66E2-1853-9640-52CA013779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904" y="1813791"/>
            <a:ext cx="9144000" cy="1577109"/>
          </a:xfrm>
        </p:spPr>
        <p:txBody>
          <a:bodyPr lIns="0" tIns="46990" rIns="0" bIns="4699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4 (with </a:t>
            </a:r>
            <a:r>
              <a:rPr lang="pl-PL" dirty="0"/>
              <a:t>light </a:t>
            </a:r>
            <a:r>
              <a:rPr lang="en-US" dirty="0"/>
              <a:t>picture)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5F3A39-BBD4-AFEB-B4E7-8CA166BB3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2" y="3424765"/>
            <a:ext cx="9144000" cy="4156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55DFAC-A001-72E6-262A-D060D79E0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3840400"/>
            <a:ext cx="91440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627C3-C1BB-9558-7C73-E25CB3B6E8A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A235C-CFDA-EC42-8041-30F0839937F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Logo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E8EFE5D-1C0B-203B-2788-D4F44A09CA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907" y="384049"/>
            <a:ext cx="1024130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36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6B6084-0FE4-4048-3583-741AE0C95AE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A49D1-EA5E-4BDC-03EF-986C3CB3B92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8C0B22-3DC2-E652-E265-9A67A96AF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00224"/>
            <a:ext cx="10098780" cy="847538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/>
              <a:t>Big idea statement single 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BA14BF-4CB3-F25B-80B2-5B579ED38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03F11-128A-0352-F6B9-03E0CB827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FC9F-8AB0-7F54-8921-E13E2DDC8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04615"/>
            <a:ext cx="9416520" cy="2306296"/>
          </a:xfrm>
        </p:spPr>
        <p:txBody>
          <a:bodyPr/>
          <a:lstStyle>
            <a:lvl1pPr>
              <a:lnSpc>
                <a:spcPct val="85000"/>
              </a:lnSpc>
              <a:defRPr sz="5500" b="0" i="0">
                <a:latin typeface="HPE Graphik Light" pitchFamily="2" charset="77"/>
              </a:defRPr>
            </a:lvl1pPr>
          </a:lstStyle>
          <a:p>
            <a:r>
              <a:rPr lang="en-US" dirty="0"/>
              <a:t>Big idea statement or section header with multiple lines can be placed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4FC89-98CE-BBFA-D898-76DCDE986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BF92-646B-24E1-901E-D19598CBB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3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2CDC00-5B37-BE1C-550C-F0774AF95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00224"/>
            <a:ext cx="10098780" cy="847538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/>
              <a:t>Big idea statement single 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7AC752-1063-D945-4038-6C1905F0CC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784A7-2DD7-80EE-047F-D63021A326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4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FC9F-8AB0-7F54-8921-E13E2DDC8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04288"/>
            <a:ext cx="9457413" cy="2304288"/>
          </a:xfrm>
        </p:spPr>
        <p:txBody>
          <a:bodyPr/>
          <a:lstStyle>
            <a:lvl1pPr>
              <a:lnSpc>
                <a:spcPct val="85000"/>
              </a:lnSpc>
              <a:defRPr sz="5500" b="0" i="0">
                <a:solidFill>
                  <a:schemeClr val="tx1"/>
                </a:solidFill>
                <a:latin typeface="HPE Graphik Light" pitchFamily="2" charset="77"/>
              </a:defRPr>
            </a:lvl1pPr>
          </a:lstStyle>
          <a:p>
            <a:r>
              <a:rPr lang="en-US" dirty="0"/>
              <a:t>Big idea statement or section header with multiple lines can be placed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EAC085-14E9-0648-9F2A-D3AD872D9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AEB46-BF54-E6AC-203B-DC671344E5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5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FC9F-8AB0-7F54-8921-E13E2DDC8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7254" y="374650"/>
            <a:ext cx="4062159" cy="3553883"/>
          </a:xfrm>
        </p:spPr>
        <p:txBody>
          <a:bodyPr anchor="t"/>
          <a:lstStyle>
            <a:lvl1pPr>
              <a:lnSpc>
                <a:spcPct val="90000"/>
              </a:lnSpc>
              <a:defRPr sz="4000" b="0" i="0">
                <a:solidFill>
                  <a:schemeClr val="tx1"/>
                </a:solidFill>
                <a:latin typeface="HPE Graphik Light" pitchFamily="2" charset="77"/>
              </a:defRPr>
            </a:lvl1pPr>
          </a:lstStyle>
          <a:p>
            <a:r>
              <a:rPr lang="en-US" dirty="0"/>
              <a:t>Big idea</a:t>
            </a:r>
            <a:br>
              <a:rPr lang="en-US" dirty="0"/>
            </a:br>
            <a:r>
              <a:rPr lang="en-US" dirty="0"/>
              <a:t>statement with</a:t>
            </a:r>
            <a:br>
              <a:rPr lang="en-US" dirty="0"/>
            </a:br>
            <a:r>
              <a:rPr lang="en-US" dirty="0"/>
              <a:t>multiple lines</a:t>
            </a:r>
            <a:br>
              <a:rPr lang="en-US" dirty="0"/>
            </a:br>
            <a:r>
              <a:rPr lang="en-US" dirty="0"/>
              <a:t>placed here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8DE96-548B-9145-85BC-5AF5D72537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EC1C-FBEC-C5AF-4FAC-F67E7EBEFD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2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or Statement 6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FC9F-8AB0-7F54-8921-E13E2DDC8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2304289"/>
            <a:ext cx="5676900" cy="3747262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 b="0" i="0">
                <a:solidFill>
                  <a:schemeClr val="tx1"/>
                </a:solidFill>
                <a:latin typeface="HPE Graphik Light" pitchFamily="2" charset="77"/>
              </a:defRPr>
            </a:lvl1pPr>
          </a:lstStyle>
          <a:p>
            <a:pPr algn="l"/>
            <a:r>
              <a:rPr lang="en-US" dirty="0"/>
              <a:t>Big idea statement with multiple lines placed here</a:t>
            </a:r>
            <a:br>
              <a:rPr lang="en-US" dirty="0"/>
            </a:br>
            <a:r>
              <a:rPr lang="en-US" dirty="0"/>
              <a:t>lorem ipsum dolor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14F5D-2F9A-82E8-FC18-7CB268754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1A1E7-04E9-D26E-A5C3-735AE6D39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peaker contact information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83433" y="3392391"/>
            <a:ext cx="8188525" cy="876300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374903" y="2449576"/>
            <a:ext cx="8188525" cy="87589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</a:t>
            </a:r>
            <a:r>
              <a:rPr lang="pl-PL" dirty="0"/>
              <a:t>Y</a:t>
            </a:r>
            <a:r>
              <a:rPr lang="en-US" dirty="0" err="1"/>
              <a:t>ou</a:t>
            </a:r>
            <a:endParaRPr lang="en-US" dirty="0"/>
          </a:p>
        </p:txBody>
      </p:sp>
      <p:sp>
        <p:nvSpPr>
          <p:cNvPr id="7" name="Copyright">
            <a:extLst>
              <a:ext uri="{FF2B5EF4-FFF2-40B4-BE49-F238E27FC236}">
                <a16:creationId xmlns:a16="http://schemas.microsoft.com/office/drawing/2014/main" id="{8A720469-4E8E-4F55-96D3-10560B4717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092816" y="6418471"/>
            <a:ext cx="6717823" cy="1384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90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2025</a:t>
            </a:fld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29566-5470-D3D8-0F61-D70F81B7E5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>
          <a:xfrm>
            <a:off x="5592973" y="6192760"/>
            <a:ext cx="6217666" cy="1905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Light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Element" descr="A green and grey gradient&#10;&#10;AI-generated content may be incorrect.">
            <a:extLst>
              <a:ext uri="{FF2B5EF4-FFF2-40B4-BE49-F238E27FC236}">
                <a16:creationId xmlns:a16="http://schemas.microsoft.com/office/drawing/2014/main" id="{DE9F31A4-7BA9-4409-0FF0-FF9FD06F3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68339"/>
            <a:ext cx="10819505" cy="41148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085280-0B62-84D3-5783-A089C9A32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432" y="3392391"/>
            <a:ext cx="9359900" cy="876300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Speaker contact information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5DFE24-7967-7D11-937E-63FD38BAB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3" y="2449576"/>
            <a:ext cx="9359900" cy="87589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</a:t>
            </a:r>
            <a:r>
              <a:rPr lang="pl-PL" dirty="0"/>
              <a:t>Y</a:t>
            </a:r>
            <a:r>
              <a:rPr lang="en-US" dirty="0" err="1"/>
              <a:t>ou</a:t>
            </a:r>
            <a:r>
              <a:rPr lang="en-US" dirty="0"/>
              <a:t> (</a:t>
            </a:r>
            <a:r>
              <a:rPr lang="pl-PL" dirty="0"/>
              <a:t>light</a:t>
            </a:r>
            <a:r>
              <a:rPr lang="en-US" dirty="0"/>
              <a:t> picture)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6ECF0A-4D7E-CA75-6327-AA0FF80CF9A4}"/>
              </a:ext>
            </a:extLst>
          </p:cNvPr>
          <p:cNvSpPr txBox="1"/>
          <p:nvPr userDrawn="1"/>
        </p:nvSpPr>
        <p:spPr>
          <a:xfrm>
            <a:off x="5092816" y="6418471"/>
            <a:ext cx="6717823" cy="1384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900" smtClean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2025</a:t>
            </a:fld>
            <a:r>
              <a:rPr lang="en-US" sz="9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7BE8274-93CB-8904-C782-810A38A1D7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92973" y="6192760"/>
            <a:ext cx="6217666" cy="19050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Dark Pictur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Element" descr="A green and grey gradient&#10;&#10;AI-generated content may be incorrect.">
            <a:extLst>
              <a:ext uri="{FF2B5EF4-FFF2-40B4-BE49-F238E27FC236}">
                <a16:creationId xmlns:a16="http://schemas.microsoft.com/office/drawing/2014/main" id="{547D85B3-8CD9-9846-DB0A-12364143C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1371600"/>
            <a:ext cx="10819505" cy="41148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2085280-0B62-84D3-5783-A089C9A32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433" y="3392391"/>
            <a:ext cx="9359900" cy="876300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Speaker contact information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5DFE24-7967-7D11-937E-63FD38BAB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3" y="2449576"/>
            <a:ext cx="9359900" cy="875899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</a:t>
            </a:r>
            <a:r>
              <a:rPr lang="pl-PL" dirty="0"/>
              <a:t>Y</a:t>
            </a:r>
            <a:r>
              <a:rPr lang="en-US" dirty="0" err="1"/>
              <a:t>ou</a:t>
            </a:r>
            <a:r>
              <a:rPr lang="en-US" dirty="0"/>
              <a:t> (dark picture)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3FCC9-DD19-ACEA-AAB1-9D15104F9E8D}"/>
              </a:ext>
            </a:extLst>
          </p:cNvPr>
          <p:cNvSpPr txBox="1"/>
          <p:nvPr userDrawn="1"/>
        </p:nvSpPr>
        <p:spPr>
          <a:xfrm>
            <a:off x="5092816" y="6418471"/>
            <a:ext cx="6717823" cy="138499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© </a:t>
            </a:r>
            <a:fld id="{DA3777BF-A1C6-4F92-A9EA-7320C98A4638}" type="datetimeyyyy">
              <a:rPr lang="en-US" sz="900" b="0" smtClean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pPr algn="r"/>
              <a:t>2025</a:t>
            </a:fld>
            <a:r>
              <a:rPr lang="en-US" sz="900" b="0" dirty="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Hewlett Packard Enterprise Development LP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8116B25-28AD-427B-1033-715BCFEF17E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92973" y="6192760"/>
            <a:ext cx="6217666" cy="190500"/>
          </a:xfrm>
        </p:spPr>
        <p:txBody>
          <a:bodyPr/>
          <a:lstStyle>
            <a:lvl1pPr>
              <a:defRPr sz="900" b="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7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 with Dark Pictur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Element">
            <a:extLst>
              <a:ext uri="{FF2B5EF4-FFF2-40B4-BE49-F238E27FC236}">
                <a16:creationId xmlns:a16="http://schemas.microsoft.com/office/drawing/2014/main" id="{599C7368-45FB-FA9F-C233-DCDE9E9A3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518948"/>
            <a:ext cx="10934113" cy="5339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18B38-66E2-1853-9640-52CA013779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904" y="1813791"/>
            <a:ext cx="9144000" cy="1577109"/>
          </a:xfrm>
        </p:spPr>
        <p:txBody>
          <a:bodyPr lIns="0" tIns="46990" rIns="0" bIns="4699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Cover 4 (with dark picture)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D5F3A39-BBD4-AFEB-B4E7-8CA166BB30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2" y="3424765"/>
            <a:ext cx="9144000" cy="41563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C55DFAC-A001-72E6-262A-D060D79E0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4" y="3840400"/>
            <a:ext cx="91440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627C3-C1BB-9558-7C73-E25CB3B6E8A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BA235C-CFDA-EC42-8041-30F0839937F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AD027A1-F5B6-22EB-1410-56C7B52891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74907" y="388783"/>
            <a:ext cx="1019648" cy="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36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4428490"/>
            <a:ext cx="5489578" cy="339214"/>
          </a:xfrm>
          <a:prstGeom prst="rect">
            <a:avLst/>
          </a:prstGeom>
        </p:spPr>
        <p:txBody>
          <a:bodyPr lIns="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74904" y="3959860"/>
            <a:ext cx="8229600" cy="438912"/>
          </a:xfrm>
          <a:prstGeom prst="rect">
            <a:avLst/>
          </a:prstGeom>
        </p:spPr>
        <p:txBody>
          <a:bodyPr lIns="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374904" y="1869197"/>
            <a:ext cx="11423555" cy="1905000"/>
          </a:xfrm>
        </p:spPr>
        <p:txBody>
          <a:bodyPr lIns="0" tIns="91440" rIns="91440" bIns="91440" anchor="b"/>
          <a:lstStyle>
            <a:lvl1pPr>
              <a:lnSpc>
                <a:spcPct val="8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A0C1C-FFFA-74C0-3719-4E6EA4C7BF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AEB09-CC92-C4AF-AFC7-84F7B4C8368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D3862E9-4343-21F9-03D0-319C0D76EE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907" y="384050"/>
            <a:ext cx="1019648" cy="3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74904" y="4428490"/>
            <a:ext cx="5489578" cy="339214"/>
          </a:xfrm>
          <a:prstGeom prst="rect">
            <a:avLst/>
          </a:prstGeom>
        </p:spPr>
        <p:txBody>
          <a:bodyPr lIns="0" tIns="91440" rIns="0" bIns="91440">
            <a:noAutofit/>
          </a:bodyPr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904" y="3959860"/>
            <a:ext cx="8229600" cy="438912"/>
          </a:xfrm>
          <a:prstGeom prst="rect">
            <a:avLst/>
          </a:prstGeom>
        </p:spPr>
        <p:txBody>
          <a:bodyPr lIns="0" tIns="91440" rIns="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374904" y="1869197"/>
            <a:ext cx="11423555" cy="1905000"/>
          </a:xfrm>
        </p:spPr>
        <p:txBody>
          <a:bodyPr lIns="0" tIns="91440" rIns="0" bIns="91440" anchor="b"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A1A1B8-63A0-5FF8-D94D-A64DF0037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1E08A-0EC1-9757-9EC4-3B8B8A2FC0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4AA86-3390-5E05-F138-33B691BA0D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4907" y="388783"/>
            <a:ext cx="1019648" cy="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374904" y="4428490"/>
            <a:ext cx="5489578" cy="339214"/>
          </a:xfrm>
          <a:prstGeom prst="rect">
            <a:avLst/>
          </a:prstGeom>
        </p:spPr>
        <p:txBody>
          <a:bodyPr lIns="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aseline="0">
                <a:solidFill>
                  <a:srgbClr val="292D3A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374904" y="3959860"/>
            <a:ext cx="8229600" cy="438912"/>
          </a:xfrm>
          <a:prstGeom prst="rect">
            <a:avLst/>
          </a:prstGeom>
        </p:spPr>
        <p:txBody>
          <a:bodyPr lIns="0" tIns="91440" rIns="91440" bIns="9144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292D3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374904" y="1869197"/>
            <a:ext cx="11423555" cy="1905000"/>
          </a:xfrm>
        </p:spPr>
        <p:txBody>
          <a:bodyPr lIns="0" tIns="91440" rIns="91440" bIns="91440" anchor="b"/>
          <a:lstStyle>
            <a:lvl1pPr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 sz="4800">
                <a:solidFill>
                  <a:srgbClr val="292D3A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7513D-A3AB-F0E4-0CD1-28BE5E7621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4E66E-34EA-3AC2-4F5C-196138F8CF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0F7DE3-5012-50D0-0EE0-FBB950E36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907" y="384050"/>
            <a:ext cx="1019648" cy="3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none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461D8-0641-727D-F822-B1556D372F2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C7940-ECD3-9B40-E568-B47ABAFA6AC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6" y="5471598"/>
            <a:ext cx="8228011" cy="533400"/>
          </a:xfrm>
          <a:prstGeom prst="rect">
            <a:avLst/>
          </a:prstGeo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1386402"/>
            <a:ext cx="7518482" cy="4085196"/>
          </a:xfrm>
        </p:spPr>
        <p:txBody>
          <a:bodyPr lIns="91440" anchor="ctr" anchorCtr="0"/>
          <a:lstStyle>
            <a:lvl1pPr marL="219456" indent="-219456">
              <a:defRPr sz="4000" b="0" cap="none" baseline="0">
                <a:latin typeface="HPE Graphik Light" pitchFamily="50" charset="0"/>
                <a:cs typeface="HPE Graphik Light" pitchFamily="50" charset="0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2754E-094F-7C73-88B9-FF823BF830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DFAF2-F03B-8CB9-A43F-2C8C54F552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 with Pictur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D4F32D-3591-565F-ADF6-7D7D28EF243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974206"/>
            <a:ext cx="9206753" cy="388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Image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18B38-66E2-1853-9640-52CA013779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38" y="1178790"/>
            <a:ext cx="9144000" cy="1577109"/>
          </a:xfrm>
        </p:spPr>
        <p:txBody>
          <a:bodyPr lIns="0" tIns="46990" rIns="0" bIns="46990" anchor="b"/>
          <a:lstStyle>
            <a:lvl1pPr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5 (with picture)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1730018-7DE4-8985-2868-18B01444A6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455099" y="2887955"/>
            <a:ext cx="2485505" cy="10268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 maximum three 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BD8F41-4872-8861-CBF3-EDAA068B0D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5098" y="3924300"/>
            <a:ext cx="2485506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5DF01E-4205-00B8-31D5-62F133D64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455097" y="6155690"/>
            <a:ext cx="1834441" cy="450628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8DF9B4-8078-C49B-C422-13DD4F863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4DA0103-EE8D-10C5-8FF2-02FCBAFCB9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74907" y="384049"/>
            <a:ext cx="102413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7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6 with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lement image" descr="A black and white rectangle with a green and black rectangle&#10;&#10;AI-generated content may be incorrect.">
            <a:extLst>
              <a:ext uri="{FF2B5EF4-FFF2-40B4-BE49-F238E27FC236}">
                <a16:creationId xmlns:a16="http://schemas.microsoft.com/office/drawing/2014/main" id="{557B342C-B686-916C-8D1E-533F53E2C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18B38-66E2-1853-9640-52CA013779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912" y="1127322"/>
            <a:ext cx="4465637" cy="2951480"/>
          </a:xfrm>
        </p:spPr>
        <p:txBody>
          <a:bodyPr tIns="46990" rIns="0" bIns="46990"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Cover 6 </a:t>
            </a:r>
            <a:br>
              <a:rPr lang="en-US" dirty="0"/>
            </a:br>
            <a:r>
              <a:rPr lang="en-US" dirty="0"/>
              <a:t>(with picture)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0E4737B-80BB-A453-9EC0-40344848478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6F5877F-D5C2-0CC0-F815-A40F949BFE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B4B6A315-F84A-43CB-2612-0093AD26A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650" y="4101316"/>
            <a:ext cx="4465638" cy="680234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  <a:br>
              <a:rPr lang="en-US" dirty="0"/>
            </a:br>
            <a:r>
              <a:rPr lang="en-US" dirty="0"/>
              <a:t>over 2 lines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1E6999B2-BD34-3D8A-995A-23314865E5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4907" y="4838706"/>
            <a:ext cx="4465637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/>
              <a:t>Date</a:t>
            </a:r>
            <a:endParaRPr lang="en-PL" dirty="0"/>
          </a:p>
        </p:txBody>
      </p:sp>
      <p:pic>
        <p:nvPicPr>
          <p:cNvPr id="12" name="Logo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D60D540B-8356-03C5-A3D0-DD92935A31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907" y="384049"/>
            <a:ext cx="1024130" cy="2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A170-8CC0-47B1-FE7B-FCA095BCC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1439980"/>
            <a:ext cx="8599487" cy="184665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 b="0" i="0">
                <a:latin typeface="HPE Graphik Light" pitchFamily="2" charset="77"/>
              </a:defRPr>
            </a:lvl1pPr>
          </a:lstStyle>
          <a:p>
            <a:r>
              <a:rPr lang="en-US" dirty="0"/>
              <a:t>Divider 1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2486-EF2B-1442-FE2C-36120DCDA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021" y="3424794"/>
            <a:ext cx="6633379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 only if needed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33158-1754-653B-F011-1E6EDDA86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9BAFD-B89D-1DD6-6FAB-B033012D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AA170-8CC0-47B1-FE7B-FCA095BCC1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904" y="1439980"/>
            <a:ext cx="8599487" cy="184665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 b="0" i="0">
                <a:latin typeface="HPE Graphik Light" pitchFamily="2" charset="77"/>
              </a:defRPr>
            </a:lvl1pPr>
          </a:lstStyle>
          <a:p>
            <a:r>
              <a:rPr lang="en-US" dirty="0"/>
              <a:t>Divider 2</a:t>
            </a:r>
            <a:br>
              <a:rPr lang="en-US" dirty="0"/>
            </a:br>
            <a:r>
              <a:rPr lang="en-US" dirty="0"/>
              <a:t>two lines max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2486-EF2B-1442-FE2C-36120DCDA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7021" y="3424794"/>
            <a:ext cx="6633379" cy="365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 only if needed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6C1509-153F-BD27-73E3-F87006A3E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318031-32A0-57F5-89E3-BD97D3EE4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27A8F-2EB3-5C4C-116B-F51B07B04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393192"/>
            <a:ext cx="11433978" cy="4132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Master Layout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71E9D-0BF7-DA0E-7278-50E9B0995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71873" y="6402310"/>
            <a:ext cx="6217666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93010-F41B-ECDA-CB62-6D856FECA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8100" y="6402310"/>
            <a:ext cx="340782" cy="1905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C0388CE4-E87A-43A8-A4DA-5AAB8529E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Element">
            <a:extLst>
              <a:ext uri="{FF2B5EF4-FFF2-40B4-BE49-F238E27FC236}">
                <a16:creationId xmlns:a16="http://schemas.microsoft.com/office/drawing/2014/main" id="{06C44655-90D3-CFC5-A208-ADA7C1ECD3B8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 flipV="1">
            <a:off x="374651" y="6402311"/>
            <a:ext cx="527812" cy="1508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4CBEA-C99F-E716-C2DF-19C5C70EA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3" y="1165860"/>
            <a:ext cx="11433977" cy="5097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821" r:id="rId4"/>
    <p:sldLayoutId id="2147483843" r:id="rId5"/>
    <p:sldLayoutId id="2147483654" r:id="rId6"/>
    <p:sldLayoutId id="2147483822" r:id="rId7"/>
    <p:sldLayoutId id="2147483656" r:id="rId8"/>
    <p:sldLayoutId id="2147483657" r:id="rId9"/>
    <p:sldLayoutId id="2147483658" r:id="rId10"/>
    <p:sldLayoutId id="2147483659" r:id="rId11"/>
    <p:sldLayoutId id="2147483845" r:id="rId12"/>
    <p:sldLayoutId id="2147483846" r:id="rId13"/>
    <p:sldLayoutId id="2147483797" r:id="rId14"/>
    <p:sldLayoutId id="2147483661" r:id="rId15"/>
    <p:sldLayoutId id="2147483796" r:id="rId16"/>
    <p:sldLayoutId id="2147483799" r:id="rId17"/>
    <p:sldLayoutId id="2147483802" r:id="rId18"/>
    <p:sldLayoutId id="2147483800" r:id="rId19"/>
    <p:sldLayoutId id="2147483801" r:id="rId20"/>
    <p:sldLayoutId id="2147483806" r:id="rId21"/>
    <p:sldLayoutId id="2147483807" r:id="rId22"/>
    <p:sldLayoutId id="2147483812" r:id="rId23"/>
    <p:sldLayoutId id="2147483665" r:id="rId24"/>
    <p:sldLayoutId id="2147483816" r:id="rId25"/>
    <p:sldLayoutId id="2147483662" r:id="rId26"/>
    <p:sldLayoutId id="2147483813" r:id="rId27"/>
    <p:sldLayoutId id="2147483817" r:id="rId28"/>
    <p:sldLayoutId id="2147483808" r:id="rId29"/>
    <p:sldLayoutId id="2147483810" r:id="rId30"/>
    <p:sldLayoutId id="2147483809" r:id="rId31"/>
    <p:sldLayoutId id="2147483811" r:id="rId32"/>
    <p:sldLayoutId id="2147483839" r:id="rId33"/>
    <p:sldLayoutId id="2147483829" r:id="rId34"/>
    <p:sldLayoutId id="2147483832" r:id="rId35"/>
    <p:sldLayoutId id="2147483837" r:id="rId36"/>
    <p:sldLayoutId id="2147483747" r:id="rId37"/>
    <p:sldLayoutId id="2147483673" r:id="rId38"/>
    <p:sldLayoutId id="2147483674" r:id="rId39"/>
    <p:sldLayoutId id="2147483842" r:id="rId40"/>
    <p:sldLayoutId id="2147483682" r:id="rId41"/>
    <p:sldLayoutId id="2147483683" r:id="rId42"/>
    <p:sldLayoutId id="2147483684" r:id="rId43"/>
    <p:sldLayoutId id="2147483685" r:id="rId44"/>
    <p:sldLayoutId id="2147483686" r:id="rId45"/>
    <p:sldLayoutId id="2147483687" r:id="rId46"/>
    <p:sldLayoutId id="2147483804" r:id="rId47"/>
    <p:sldLayoutId id="2147483824" r:id="rId48"/>
    <p:sldLayoutId id="2147483844" r:id="rId49"/>
    <p:sldLayoutId id="2147483749" r:id="rId50"/>
    <p:sldLayoutId id="2147483750" r:id="rId51"/>
    <p:sldLayoutId id="2147483751" r:id="rId52"/>
    <p:sldLayoutId id="2147483753" r:id="rId53"/>
    <p:sldLayoutId id="2147483795" r:id="rId5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600"/>
        </a:spcBef>
        <a:buFont typeface="HPE Graphik" pitchFamily="50" charset="0"/>
        <a:buChar char="—"/>
        <a:tabLst>
          <a:tab pos="266700" algn="l"/>
        </a:tabLst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>
          <a:tab pos="1436688" algn="l"/>
        </a:tabLst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095750" indent="-285750" algn="l" defTabSz="914400" rtl="0" eaLnBrk="1" latinLnBrk="0" hangingPunct="1">
        <a:lnSpc>
          <a:spcPct val="90000"/>
        </a:lnSpc>
        <a:spcBef>
          <a:spcPts val="600"/>
        </a:spcBef>
        <a:buClrTx/>
        <a:buFontTx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8" orient="horz" pos="2160">
          <p15:clr>
            <a:srgbClr val="F26B43"/>
          </p15:clr>
        </p15:guide>
        <p15:guide id="49" pos="3840">
          <p15:clr>
            <a:srgbClr val="F26B43"/>
          </p15:clr>
        </p15:guide>
        <p15:guide id="51" pos="236">
          <p15:clr>
            <a:srgbClr val="F26B43"/>
          </p15:clr>
        </p15:guide>
        <p15:guide id="52" pos="7439">
          <p15:clr>
            <a:srgbClr val="F26B43"/>
          </p15:clr>
        </p15:guide>
        <p15:guide id="53" orient="horz" pos="236">
          <p15:clr>
            <a:srgbClr val="F26B43"/>
          </p15:clr>
        </p15:guide>
        <p15:guide id="54" orient="horz" pos="4128">
          <p15:clr>
            <a:srgbClr val="F26B43"/>
          </p15:clr>
        </p15:guide>
        <p15:guide id="55" orient="horz" pos="3812">
          <p15:clr>
            <a:srgbClr val="F26B43"/>
          </p15:clr>
        </p15:guide>
        <p15:guide id="57" orient="horz" pos="1210">
          <p15:clr>
            <a:srgbClr val="F26B43"/>
          </p15:clr>
        </p15:guide>
        <p15:guide id="63" pos="796">
          <p15:clr>
            <a:srgbClr val="F26B43"/>
          </p15:clr>
        </p15:guide>
        <p15:guide id="64" pos="844">
          <p15:clr>
            <a:srgbClr val="F26B43"/>
          </p15:clr>
        </p15:guide>
        <p15:guide id="65" pos="1400">
          <p15:clr>
            <a:srgbClr val="F26B43"/>
          </p15:clr>
        </p15:guide>
        <p15:guide id="66" pos="1444">
          <p15:clr>
            <a:srgbClr val="F26B43"/>
          </p15:clr>
        </p15:guide>
        <p15:guide id="67" pos="2004">
          <p15:clr>
            <a:srgbClr val="F26B43"/>
          </p15:clr>
        </p15:guide>
        <p15:guide id="68" pos="2048">
          <p15:clr>
            <a:srgbClr val="F26B43"/>
          </p15:clr>
        </p15:guide>
        <p15:guide id="69" pos="2608">
          <p15:clr>
            <a:srgbClr val="F26B43"/>
          </p15:clr>
        </p15:guide>
        <p15:guide id="70" pos="2656">
          <p15:clr>
            <a:srgbClr val="F26B43"/>
          </p15:clr>
        </p15:guide>
        <p15:guide id="71" pos="3208">
          <p15:clr>
            <a:srgbClr val="F26B43"/>
          </p15:clr>
        </p15:guide>
        <p15:guide id="72" pos="3256">
          <p15:clr>
            <a:srgbClr val="F26B43"/>
          </p15:clr>
        </p15:guide>
        <p15:guide id="73" pos="3812">
          <p15:clr>
            <a:srgbClr val="F26B43"/>
          </p15:clr>
        </p15:guide>
        <p15:guide id="74" pos="3864">
          <p15:clr>
            <a:srgbClr val="F26B43"/>
          </p15:clr>
        </p15:guide>
        <p15:guide id="75" pos="4416">
          <p15:clr>
            <a:srgbClr val="F26B43"/>
          </p15:clr>
        </p15:guide>
        <p15:guide id="76" pos="4468">
          <p15:clr>
            <a:srgbClr val="F26B43"/>
          </p15:clr>
        </p15:guide>
        <p15:guide id="77" pos="5020">
          <p15:clr>
            <a:srgbClr val="F26B43"/>
          </p15:clr>
        </p15:guide>
        <p15:guide id="78" pos="5068">
          <p15:clr>
            <a:srgbClr val="F26B43"/>
          </p15:clr>
        </p15:guide>
        <p15:guide id="79" pos="5624">
          <p15:clr>
            <a:srgbClr val="F26B43"/>
          </p15:clr>
        </p15:guide>
        <p15:guide id="80" pos="5676">
          <p15:clr>
            <a:srgbClr val="F26B43"/>
          </p15:clr>
        </p15:guide>
        <p15:guide id="81" pos="6232">
          <p15:clr>
            <a:srgbClr val="F26B43"/>
          </p15:clr>
        </p15:guide>
        <p15:guide id="82" pos="6280">
          <p15:clr>
            <a:srgbClr val="F26B43"/>
          </p15:clr>
        </p15:guide>
        <p15:guide id="83" pos="6832">
          <p15:clr>
            <a:srgbClr val="F26B43"/>
          </p15:clr>
        </p15:guide>
        <p15:guide id="84" pos="6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520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511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500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480.png"/><Relationship Id="rId28" Type="http://schemas.openxmlformats.org/officeDocument/2006/relationships/image" Target="../media/image59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490.png"/><Relationship Id="rId27" Type="http://schemas.openxmlformats.org/officeDocument/2006/relationships/image" Target="../media/image530.png"/><Relationship Id="rId30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A5850-5550-D002-7DBC-27C9F3071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4EB244B-A0F9-AACD-77E2-898AAEF2F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3" y="3961281"/>
            <a:ext cx="10418436" cy="752490"/>
          </a:xfrm>
        </p:spPr>
        <p:txBody>
          <a:bodyPr>
            <a:normAutofit/>
          </a:bodyPr>
          <a:lstStyle/>
          <a:p>
            <a:r>
              <a:rPr lang="en-US" b="1" dirty="0"/>
              <a:t>Lei Zhao</a:t>
            </a:r>
            <a:r>
              <a:rPr lang="en-US" dirty="0"/>
              <a:t>, Aishwarya Natarajan, Luca Buonanno, Archit Gajjar, Ron Roth, Sergey Serebryakov, John Moon, Omar Eldash, Jim Ignowski, Giacomo Pedretti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092A03-274C-3FB4-65C3-6F1D062B65A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4903" y="4920203"/>
            <a:ext cx="10012358" cy="338554"/>
          </a:xfrm>
        </p:spPr>
        <p:txBody>
          <a:bodyPr/>
          <a:lstStyle/>
          <a:p>
            <a:r>
              <a:rPr lang="en-US" dirty="0"/>
              <a:t>Artificial Intelligence Research Lab (AIRL), Hewlett Packard Labs, USA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1A5C95-B801-D956-55C1-EBCE97D2D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903" y="1684701"/>
            <a:ext cx="10418436" cy="2144994"/>
          </a:xfrm>
        </p:spPr>
        <p:txBody>
          <a:bodyPr/>
          <a:lstStyle/>
          <a:p>
            <a:r>
              <a:rPr lang="en-US" sz="4400" dirty="0"/>
              <a:t>RACE-IT: A Reconfigurable Analog Computing Engine for In-Memory Transformer Acceleration</a:t>
            </a:r>
          </a:p>
        </p:txBody>
      </p:sp>
    </p:spTree>
    <p:extLst>
      <p:ext uri="{BB962C8B-B14F-4D97-AF65-F5344CB8AC3E}">
        <p14:creationId xmlns:p14="http://schemas.microsoft.com/office/powerpoint/2010/main" val="93263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666F-88DD-86D2-881E-DC630044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5543-6282-BE17-5277-A90589BA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Gray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237B4B-A8CF-26C5-DABD-9694059E4D53}"/>
              </a:ext>
            </a:extLst>
          </p:cNvPr>
          <p:cNvSpPr/>
          <p:nvPr/>
        </p:nvSpPr>
        <p:spPr>
          <a:xfrm>
            <a:off x="10787540" y="287194"/>
            <a:ext cx="653811" cy="235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021B7-088C-85F9-B1F0-AA53CA64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2403767"/>
            <a:ext cx="4639322" cy="8859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02F177-A2A8-AB22-26AF-3D40E88E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946" y="1795514"/>
            <a:ext cx="3686594" cy="19081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A33F19-0494-7851-3F79-C216EFCCD723}"/>
              </a:ext>
            </a:extLst>
          </p:cNvPr>
          <p:cNvSpPr txBox="1"/>
          <p:nvPr/>
        </p:nvSpPr>
        <p:spPr>
          <a:xfrm>
            <a:off x="1318808" y="4521077"/>
            <a:ext cx="10036817" cy="1272972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Gray code outputs have to be decoded to binary code before subsequent computations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Decoding only requires simple XOR gates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support multi-depth decoding, the outputs of XOR gates are latched and fed back for additional decoding rounds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C21B20-92FC-C77A-8E8B-E8118413C46B}"/>
              </a:ext>
            </a:extLst>
          </p:cNvPr>
          <p:cNvSpPr txBox="1"/>
          <p:nvPr/>
        </p:nvSpPr>
        <p:spPr>
          <a:xfrm>
            <a:off x="2047123" y="1305565"/>
            <a:ext cx="2447925" cy="47600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b="1" dirty="0"/>
              <a:t>Decoding formula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304BD0-03DE-BE87-84AE-ABB258DD2D95}"/>
              </a:ext>
            </a:extLst>
          </p:cNvPr>
          <p:cNvSpPr txBox="1"/>
          <p:nvPr/>
        </p:nvSpPr>
        <p:spPr>
          <a:xfrm>
            <a:off x="8086579" y="1249021"/>
            <a:ext cx="2447925" cy="47600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b="1" dirty="0"/>
              <a:t>Decoding Schematic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288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4050A-E811-5998-CAE3-1E9100F6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E92D8-5C3C-EFCC-D212-FC74DAFE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Softmax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4D1BF-CAA6-A98E-9E22-F72AFB105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64A16-C7E4-CE03-0F82-2529D0FB1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1438274"/>
            <a:ext cx="5553075" cy="25072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61231-3BBD-B863-001A-12EFA755B235}"/>
              </a:ext>
            </a:extLst>
          </p:cNvPr>
          <p:cNvSpPr txBox="1"/>
          <p:nvPr/>
        </p:nvSpPr>
        <p:spPr>
          <a:xfrm>
            <a:off x="1088183" y="4577306"/>
            <a:ext cx="9374718" cy="1031358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Exponentiation</a:t>
            </a:r>
            <a:r>
              <a:rPr lang="en-US" dirty="0"/>
              <a:t>: implemented in RACE using </a:t>
            </a:r>
            <a:r>
              <a:rPr lang="en-US" i="1" u="sng" dirty="0"/>
              <a:t>Univariate 8-bit Comparison</a:t>
            </a:r>
            <a:r>
              <a:rPr lang="en-US" i="1" dirty="0"/>
              <a:t> </a:t>
            </a:r>
            <a:r>
              <a:rPr lang="en-US" dirty="0"/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Inversion</a:t>
            </a:r>
            <a:r>
              <a:rPr lang="en-US" dirty="0"/>
              <a:t>: implemented in RACE using </a:t>
            </a:r>
            <a:r>
              <a:rPr lang="en-US" i="1" u="sng" dirty="0"/>
              <a:t>Univariate 8-bit Comparison</a:t>
            </a:r>
            <a:r>
              <a:rPr lang="en-US" i="1" dirty="0"/>
              <a:t> </a:t>
            </a:r>
            <a:r>
              <a:rPr lang="en-US" dirty="0"/>
              <a:t>mode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Multiplication</a:t>
            </a:r>
            <a:r>
              <a:rPr lang="en-GB" dirty="0"/>
              <a:t>: implemented in RACE using </a:t>
            </a:r>
            <a:r>
              <a:rPr lang="en-GB" i="1" u="sng" dirty="0"/>
              <a:t>Bivariate 4-bit Comparison</a:t>
            </a:r>
            <a:r>
              <a:rPr lang="en-GB" i="1" dirty="0"/>
              <a:t> </a:t>
            </a:r>
            <a:r>
              <a:rPr lang="en-GB" dirty="0"/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Addition</a:t>
            </a:r>
            <a:r>
              <a:rPr lang="en-GB" dirty="0"/>
              <a:t>: performed by digital adders (well optimized, minimal overhead)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E3BC2-B2B3-F698-F375-1A96CF1AE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2084070"/>
            <a:ext cx="3155648" cy="958382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1313D7F-786F-6D5C-A1F5-A4F706B73B34}"/>
              </a:ext>
            </a:extLst>
          </p:cNvPr>
          <p:cNvSpPr/>
          <p:nvPr/>
        </p:nvSpPr>
        <p:spPr>
          <a:xfrm>
            <a:off x="4048725" y="2307707"/>
            <a:ext cx="392018" cy="3238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6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8B955-8BCF-9F2F-706E-454EBF8F0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200B3-0FCA-B194-11D0-50053E5C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&amp;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6B22-3E20-9510-0F72-379F39F0E1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47A69-9B40-B327-A8B8-9E5E773E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99" y="2045648"/>
            <a:ext cx="5085239" cy="2848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0446F-1FDD-4092-D34D-E08A3FAC5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135" y="2045648"/>
            <a:ext cx="5217964" cy="29226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F9C70A-5AF3-C03F-9605-2DA516A0DA5F}"/>
              </a:ext>
            </a:extLst>
          </p:cNvPr>
          <p:cNvSpPr/>
          <p:nvPr/>
        </p:nvSpPr>
        <p:spPr>
          <a:xfrm>
            <a:off x="374902" y="4911726"/>
            <a:ext cx="1153134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53D6A-48B4-EFEE-36C5-D589ED786793}"/>
              </a:ext>
            </a:extLst>
          </p:cNvPr>
          <p:cNvSpPr txBox="1"/>
          <p:nvPr/>
        </p:nvSpPr>
        <p:spPr>
          <a:xfrm>
            <a:off x="738121" y="4940035"/>
            <a:ext cx="8120996" cy="914400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453X</a:t>
            </a:r>
            <a:r>
              <a:rPr lang="en-US" b="1" dirty="0">
                <a:solidFill>
                  <a:schemeClr val="bg1"/>
                </a:solidFill>
              </a:rPr>
              <a:t> performance speedup and </a:t>
            </a:r>
            <a:r>
              <a:rPr lang="en-US" b="1" dirty="0">
                <a:solidFill>
                  <a:srgbClr val="FF0000"/>
                </a:solidFill>
              </a:rPr>
              <a:t>354X</a:t>
            </a:r>
            <a:r>
              <a:rPr lang="en-US" b="1" dirty="0">
                <a:solidFill>
                  <a:schemeClr val="bg1"/>
                </a:solidFill>
              </a:rPr>
              <a:t> energy reduction </a:t>
            </a:r>
            <a:r>
              <a:rPr lang="en-US" b="1">
                <a:solidFill>
                  <a:schemeClr val="bg1"/>
                </a:solidFill>
              </a:rPr>
              <a:t>over a H100 </a:t>
            </a:r>
            <a:r>
              <a:rPr lang="en-US" b="1" dirty="0">
                <a:solidFill>
                  <a:schemeClr val="bg1"/>
                </a:solidFill>
              </a:rPr>
              <a:t>GPU.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15X</a:t>
            </a:r>
            <a:r>
              <a:rPr lang="en-US" b="1" dirty="0">
                <a:solidFill>
                  <a:schemeClr val="bg1"/>
                </a:solidFill>
              </a:rPr>
              <a:t> speedup and </a:t>
            </a:r>
            <a:r>
              <a:rPr lang="en-US" b="1" dirty="0">
                <a:solidFill>
                  <a:srgbClr val="FF0000"/>
                </a:solidFill>
              </a:rPr>
              <a:t>122x</a:t>
            </a:r>
            <a:r>
              <a:rPr lang="en-US" b="1" dirty="0">
                <a:solidFill>
                  <a:schemeClr val="bg1"/>
                </a:solidFill>
              </a:rPr>
              <a:t> energy reduction over other IMC </a:t>
            </a:r>
            <a:r>
              <a:rPr lang="en-US" b="1" dirty="0" err="1">
                <a:solidFill>
                  <a:schemeClr val="bg1"/>
                </a:solidFill>
              </a:rPr>
              <a:t>accelreators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A530DE-7376-CA93-4AD8-D923F9DDCCDD}"/>
              </a:ext>
            </a:extLst>
          </p:cNvPr>
          <p:cNvSpPr/>
          <p:nvPr/>
        </p:nvSpPr>
        <p:spPr>
          <a:xfrm>
            <a:off x="374902" y="948722"/>
            <a:ext cx="11531345" cy="1153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F8B04A-CC64-3664-5921-F44BA2874E84}"/>
              </a:ext>
            </a:extLst>
          </p:cNvPr>
          <p:cNvSpPr txBox="1"/>
          <p:nvPr/>
        </p:nvSpPr>
        <p:spPr>
          <a:xfrm>
            <a:off x="432766" y="1031875"/>
            <a:ext cx="11531346" cy="914400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Eyeriss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a PE array based digital accelerator </a:t>
            </a:r>
          </a:p>
          <a:p>
            <a:pPr algn="l"/>
            <a:r>
              <a:rPr lang="en-US" b="1" dirty="0">
                <a:solidFill>
                  <a:schemeClr val="bg1"/>
                </a:solidFill>
              </a:rPr>
              <a:t>PUMA: </a:t>
            </a:r>
            <a:r>
              <a:rPr lang="en-US" dirty="0">
                <a:solidFill>
                  <a:schemeClr val="bg1"/>
                </a:solidFill>
              </a:rPr>
              <a:t>a crossbar-based accelerator with VFU for non-VMM operations</a:t>
            </a:r>
          </a:p>
          <a:p>
            <a:pPr algn="l"/>
            <a:r>
              <a:rPr lang="en-US" b="1" dirty="0" err="1">
                <a:solidFill>
                  <a:schemeClr val="bg1"/>
                </a:solidFill>
              </a:rPr>
              <a:t>ReTransformer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a crossbar-based accelerator that needs programming crossbars to compute </a:t>
            </a:r>
            <a:r>
              <a:rPr lang="en-US" dirty="0" err="1">
                <a:solidFill>
                  <a:schemeClr val="bg1"/>
                </a:solidFill>
              </a:rPr>
              <a:t>DMMul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46460-1947-C544-BD8B-E4D5EE958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Confidential | Authorized HPE Partner Use Only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9FEE7-B6D6-CC5A-C6B0-84E72D8706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D5F83-D1D2-34B4-55A2-D8DB8E004901}"/>
              </a:ext>
            </a:extLst>
          </p:cNvPr>
          <p:cNvSpPr/>
          <p:nvPr/>
        </p:nvSpPr>
        <p:spPr>
          <a:xfrm>
            <a:off x="4253989" y="2505670"/>
            <a:ext cx="368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473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A3C42-AE2F-93C2-297A-262DF96CC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5F04-8537-B1B5-EE01-5F9111AF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In-Memory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C2D28-9DBA-980C-DBE1-49447905C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E75653C-EC7E-76D1-506F-20A93EAE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99" y="2539052"/>
            <a:ext cx="3371220" cy="901700"/>
          </a:xfrm>
          <a:prstGeom prst="rect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6B2DA57-F737-B1F6-9D2F-68D9A36296D7}"/>
              </a:ext>
            </a:extLst>
          </p:cNvPr>
          <p:cNvGrpSpPr/>
          <p:nvPr/>
        </p:nvGrpSpPr>
        <p:grpSpPr>
          <a:xfrm>
            <a:off x="738682" y="1725306"/>
            <a:ext cx="3017578" cy="2879530"/>
            <a:chOff x="4177088" y="2986502"/>
            <a:chExt cx="3017578" cy="287953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8D85024-0021-7A1D-162D-C15FD1147D11}"/>
                </a:ext>
              </a:extLst>
            </p:cNvPr>
            <p:cNvGrpSpPr/>
            <p:nvPr/>
          </p:nvGrpSpPr>
          <p:grpSpPr>
            <a:xfrm>
              <a:off x="4177088" y="3012793"/>
              <a:ext cx="364305" cy="1839936"/>
              <a:chOff x="2345146" y="2230511"/>
              <a:chExt cx="413258" cy="1749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8F1B93E-2FDB-F854-7D2B-5FE0292DCD37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C4CC8-E26D-FBBD-DD66-2E2790C38358}"/>
                  </a:ext>
                </a:extLst>
              </p:cNvPr>
              <p:cNvSpPr txBox="1"/>
              <p:nvPr/>
            </p:nvSpPr>
            <p:spPr>
              <a:xfrm rot="16200000">
                <a:off x="1810421" y="2845660"/>
                <a:ext cx="148270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Weight Buffer</a:t>
                </a:r>
                <a:endParaRPr lang="en-GB" sz="1400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9329AA-C327-E397-74C7-62D63D9AFA24}"/>
                </a:ext>
              </a:extLst>
            </p:cNvPr>
            <p:cNvGrpSpPr/>
            <p:nvPr/>
          </p:nvGrpSpPr>
          <p:grpSpPr>
            <a:xfrm>
              <a:off x="4704369" y="3047919"/>
              <a:ext cx="382071" cy="381210"/>
              <a:chOff x="2030838" y="3137749"/>
              <a:chExt cx="433411" cy="4132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F6B487-1C7C-0ABE-F45A-A26AAB92F264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F82F46-2BFE-FF49-1E61-075B59DDE41D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CA4585-0E22-7B9E-282A-52780AA58685}"/>
                </a:ext>
              </a:extLst>
            </p:cNvPr>
            <p:cNvGrpSpPr/>
            <p:nvPr/>
          </p:nvGrpSpPr>
          <p:grpSpPr>
            <a:xfrm>
              <a:off x="5254315" y="3047919"/>
              <a:ext cx="382071" cy="381210"/>
              <a:chOff x="2030838" y="3137749"/>
              <a:chExt cx="433411" cy="41325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40387B-ED5C-C493-5AA6-135095A82791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A3AF0E-9E17-43C5-1F09-8662882A533C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7CF176B-6A0C-2BC8-506F-28C407E765BF}"/>
                </a:ext>
              </a:extLst>
            </p:cNvPr>
            <p:cNvGrpSpPr/>
            <p:nvPr/>
          </p:nvGrpSpPr>
          <p:grpSpPr>
            <a:xfrm>
              <a:off x="6211100" y="3047919"/>
              <a:ext cx="382071" cy="381210"/>
              <a:chOff x="2030838" y="3137749"/>
              <a:chExt cx="433411" cy="41325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AFDD28-F1CF-99AF-6453-B0F89158ADCF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E3C4CF3-0348-33A1-9C5A-59E1D848E1F8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029202D-9BFC-2397-04F5-0EB5D5CA955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4518730" y="32335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3EA2606-EBC3-E92D-5784-481518D6029C}"/>
                </a:ext>
              </a:extLst>
            </p:cNvPr>
            <p:cNvCxnSpPr>
              <a:cxnSpLocks/>
            </p:cNvCxnSpPr>
            <p:nvPr/>
          </p:nvCxnSpPr>
          <p:spPr>
            <a:xfrm>
              <a:off x="5104205" y="32335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C2A2D1-4350-2186-B080-9B04578AB6DD}"/>
                </a:ext>
              </a:extLst>
            </p:cNvPr>
            <p:cNvCxnSpPr>
              <a:cxnSpLocks/>
            </p:cNvCxnSpPr>
            <p:nvPr/>
          </p:nvCxnSpPr>
          <p:spPr>
            <a:xfrm>
              <a:off x="5652913" y="32335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A473D4C-F819-9DAD-F411-19F9A6871009}"/>
                </a:ext>
              </a:extLst>
            </p:cNvPr>
            <p:cNvCxnSpPr>
              <a:cxnSpLocks/>
            </p:cNvCxnSpPr>
            <p:nvPr/>
          </p:nvCxnSpPr>
          <p:spPr>
            <a:xfrm>
              <a:off x="6043226" y="32335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F1E582-E27A-4F57-4AF3-19407568DB22}"/>
                </a:ext>
              </a:extLst>
            </p:cNvPr>
            <p:cNvSpPr txBox="1"/>
            <p:nvPr/>
          </p:nvSpPr>
          <p:spPr>
            <a:xfrm>
              <a:off x="5781717" y="2990848"/>
              <a:ext cx="318344" cy="32080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AC1E21B-4107-4037-3DF8-6F56ECB0CE83}"/>
                </a:ext>
              </a:extLst>
            </p:cNvPr>
            <p:cNvGrpSpPr/>
            <p:nvPr/>
          </p:nvGrpSpPr>
          <p:grpSpPr>
            <a:xfrm>
              <a:off x="4704369" y="3545438"/>
              <a:ext cx="382071" cy="381210"/>
              <a:chOff x="2030838" y="3137749"/>
              <a:chExt cx="433411" cy="4132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B5365BD-38FC-928F-8D58-DE6947A2431A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E900351-AD93-30BB-020B-F1A20D919C86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E8E2FFC-884B-BD49-C7CF-F3212065283D}"/>
                </a:ext>
              </a:extLst>
            </p:cNvPr>
            <p:cNvGrpSpPr/>
            <p:nvPr/>
          </p:nvGrpSpPr>
          <p:grpSpPr>
            <a:xfrm>
              <a:off x="5254315" y="3545438"/>
              <a:ext cx="382071" cy="381210"/>
              <a:chOff x="2030838" y="3137749"/>
              <a:chExt cx="433411" cy="41325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BFAB173F-B8C7-BC44-1912-EE90BF42BB51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2D0282C-8F51-49B5-B198-1261E9EA0A5C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C72BD6B-5CEB-08BD-5A19-62D7C8AB2E5B}"/>
                </a:ext>
              </a:extLst>
            </p:cNvPr>
            <p:cNvGrpSpPr/>
            <p:nvPr/>
          </p:nvGrpSpPr>
          <p:grpSpPr>
            <a:xfrm>
              <a:off x="6211100" y="3545438"/>
              <a:ext cx="382071" cy="381210"/>
              <a:chOff x="2030838" y="3137749"/>
              <a:chExt cx="433411" cy="413258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B2093D5-4EE8-A0B8-846A-36D580778050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2234915-AE36-3924-FABA-77B6D39B8362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F10BCEA-D17A-C706-0784-6146E2A118AB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4518730" y="3731116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63BECE6-EF25-1B0D-C601-5A2158014DDF}"/>
                </a:ext>
              </a:extLst>
            </p:cNvPr>
            <p:cNvCxnSpPr>
              <a:cxnSpLocks/>
            </p:cNvCxnSpPr>
            <p:nvPr/>
          </p:nvCxnSpPr>
          <p:spPr>
            <a:xfrm>
              <a:off x="5104205" y="3731116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DC1624A-D896-8BB7-38EE-99107FD4F4E6}"/>
                </a:ext>
              </a:extLst>
            </p:cNvPr>
            <p:cNvCxnSpPr>
              <a:cxnSpLocks/>
            </p:cNvCxnSpPr>
            <p:nvPr/>
          </p:nvCxnSpPr>
          <p:spPr>
            <a:xfrm>
              <a:off x="5652913" y="3731116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3356EF7-23F8-66E7-D826-9E8FC169C998}"/>
                </a:ext>
              </a:extLst>
            </p:cNvPr>
            <p:cNvCxnSpPr>
              <a:cxnSpLocks/>
            </p:cNvCxnSpPr>
            <p:nvPr/>
          </p:nvCxnSpPr>
          <p:spPr>
            <a:xfrm>
              <a:off x="6043226" y="3731116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106039-C721-96A9-39B2-9C2AF7BD9A00}"/>
                </a:ext>
              </a:extLst>
            </p:cNvPr>
            <p:cNvSpPr txBox="1"/>
            <p:nvPr/>
          </p:nvSpPr>
          <p:spPr>
            <a:xfrm>
              <a:off x="5781717" y="3488367"/>
              <a:ext cx="318344" cy="32080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20DDC9-3668-587D-26F3-C9F18C209E03}"/>
                </a:ext>
              </a:extLst>
            </p:cNvPr>
            <p:cNvGrpSpPr/>
            <p:nvPr/>
          </p:nvGrpSpPr>
          <p:grpSpPr>
            <a:xfrm>
              <a:off x="4704369" y="4471519"/>
              <a:ext cx="382071" cy="381210"/>
              <a:chOff x="2030838" y="3137749"/>
              <a:chExt cx="433411" cy="413258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C46CE7-8020-0717-7EB1-4F8C25301F35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6474A2C-6845-F578-95D3-DEC2166631A2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172FE22-0D63-D9FB-D024-229E7AE81812}"/>
                </a:ext>
              </a:extLst>
            </p:cNvPr>
            <p:cNvGrpSpPr/>
            <p:nvPr/>
          </p:nvGrpSpPr>
          <p:grpSpPr>
            <a:xfrm>
              <a:off x="5254315" y="4471519"/>
              <a:ext cx="382071" cy="381210"/>
              <a:chOff x="2030838" y="3137749"/>
              <a:chExt cx="433411" cy="41325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EE749F8-0119-551F-C490-0991FCB86FD8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3083C8C-2E75-53E1-0806-7B1BB2718FCC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8969520-9205-F99F-941D-9B3E9C1FADA3}"/>
                </a:ext>
              </a:extLst>
            </p:cNvPr>
            <p:cNvGrpSpPr/>
            <p:nvPr/>
          </p:nvGrpSpPr>
          <p:grpSpPr>
            <a:xfrm>
              <a:off x="6211100" y="4471519"/>
              <a:ext cx="382071" cy="381210"/>
              <a:chOff x="2030838" y="3137749"/>
              <a:chExt cx="433411" cy="41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543B780-F848-777E-49F4-A370DEDABA1A}"/>
                  </a:ext>
                </a:extLst>
              </p:cNvPr>
              <p:cNvSpPr/>
              <p:nvPr/>
            </p:nvSpPr>
            <p:spPr>
              <a:xfrm>
                <a:off x="2050990" y="3170489"/>
                <a:ext cx="413259" cy="34777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8E01E8-B2CB-6414-62C9-F31CC32D78FC}"/>
                  </a:ext>
                </a:extLst>
              </p:cNvPr>
              <p:cNvSpPr txBox="1"/>
              <p:nvPr/>
            </p:nvSpPr>
            <p:spPr>
              <a:xfrm>
                <a:off x="2030838" y="3137749"/>
                <a:ext cx="413259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PE</a:t>
                </a:r>
                <a:endParaRPr lang="en-GB" sz="1400" dirty="0"/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8E1C96-F34D-7B94-C434-267E105003CB}"/>
                </a:ext>
              </a:extLst>
            </p:cNvPr>
            <p:cNvCxnSpPr>
              <a:cxnSpLocks/>
              <a:endCxn id="63" idx="1"/>
            </p:cNvCxnSpPr>
            <p:nvPr/>
          </p:nvCxnSpPr>
          <p:spPr>
            <a:xfrm>
              <a:off x="4518730" y="46571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416B1E8-0CFE-8476-8493-1B72B2A5451F}"/>
                </a:ext>
              </a:extLst>
            </p:cNvPr>
            <p:cNvCxnSpPr>
              <a:cxnSpLocks/>
            </p:cNvCxnSpPr>
            <p:nvPr/>
          </p:nvCxnSpPr>
          <p:spPr>
            <a:xfrm>
              <a:off x="5104205" y="46571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565AC8-4525-3C3D-1E9B-9C93CDB4D1C1}"/>
                </a:ext>
              </a:extLst>
            </p:cNvPr>
            <p:cNvCxnSpPr>
              <a:cxnSpLocks/>
            </p:cNvCxnSpPr>
            <p:nvPr/>
          </p:nvCxnSpPr>
          <p:spPr>
            <a:xfrm>
              <a:off x="5652913" y="46571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956E417-6409-0065-159D-FCB7871719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3226" y="4657197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EA3C0E-3E56-1CDA-EB92-834B7017F664}"/>
                </a:ext>
              </a:extLst>
            </p:cNvPr>
            <p:cNvSpPr txBox="1"/>
            <p:nvPr/>
          </p:nvSpPr>
          <p:spPr>
            <a:xfrm>
              <a:off x="5781717" y="4414448"/>
              <a:ext cx="318344" cy="32080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0EECBED-EB97-52DD-E503-5A80E5D872AD}"/>
                </a:ext>
              </a:extLst>
            </p:cNvPr>
            <p:cNvGrpSpPr/>
            <p:nvPr/>
          </p:nvGrpSpPr>
          <p:grpSpPr>
            <a:xfrm rot="5400000">
              <a:off x="5462308" y="4228519"/>
              <a:ext cx="381210" cy="1845356"/>
              <a:chOff x="2333835" y="2213509"/>
              <a:chExt cx="413258" cy="1766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ED69315-131E-4C72-3258-29807C52C02A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ED8D25D-8C70-16D3-3FD9-F6D6B3CB8C2B}"/>
                  </a:ext>
                </a:extLst>
              </p:cNvPr>
              <p:cNvSpPr txBox="1"/>
              <p:nvPr/>
            </p:nvSpPr>
            <p:spPr>
              <a:xfrm rot="16200000">
                <a:off x="1799110" y="2748234"/>
                <a:ext cx="148270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Input Buffer</a:t>
                </a:r>
                <a:endParaRPr lang="en-GB" sz="1400" dirty="0"/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FABB6AB-15DD-EBC9-C8A8-CC07794A99D0}"/>
                </a:ext>
              </a:extLst>
            </p:cNvPr>
            <p:cNvCxnSpPr>
              <a:cxnSpLocks/>
            </p:cNvCxnSpPr>
            <p:nvPr/>
          </p:nvCxnSpPr>
          <p:spPr>
            <a:xfrm>
              <a:off x="4895701" y="4813935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F45FC14-772E-B449-B565-A86E85B962DD}"/>
                </a:ext>
              </a:extLst>
            </p:cNvPr>
            <p:cNvCxnSpPr>
              <a:cxnSpLocks/>
            </p:cNvCxnSpPr>
            <p:nvPr/>
          </p:nvCxnSpPr>
          <p:spPr>
            <a:xfrm>
              <a:off x="4889759" y="3398929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41AD318E-0B39-E3FB-1826-5724D571BFDE}"/>
                </a:ext>
              </a:extLst>
            </p:cNvPr>
            <p:cNvCxnSpPr>
              <a:cxnSpLocks/>
            </p:cNvCxnSpPr>
            <p:nvPr/>
          </p:nvCxnSpPr>
          <p:spPr>
            <a:xfrm>
              <a:off x="4895701" y="3896448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E3088B5-EFE9-D699-2FFE-DF2F528520F1}"/>
                </a:ext>
              </a:extLst>
            </p:cNvPr>
            <p:cNvCxnSpPr>
              <a:cxnSpLocks/>
            </p:cNvCxnSpPr>
            <p:nvPr/>
          </p:nvCxnSpPr>
          <p:spPr>
            <a:xfrm>
              <a:off x="4904287" y="4321689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40B7B66-AC22-A3BC-4607-E72E99CD4FC0}"/>
                </a:ext>
              </a:extLst>
            </p:cNvPr>
            <p:cNvSpPr txBox="1"/>
            <p:nvPr/>
          </p:nvSpPr>
          <p:spPr>
            <a:xfrm rot="5400000">
              <a:off x="4821304" y="4049064"/>
              <a:ext cx="333116" cy="306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5A6A825-9C7B-8F3B-FCEA-8B830C19EDF6}"/>
                </a:ext>
              </a:extLst>
            </p:cNvPr>
            <p:cNvCxnSpPr>
              <a:cxnSpLocks/>
            </p:cNvCxnSpPr>
            <p:nvPr/>
          </p:nvCxnSpPr>
          <p:spPr>
            <a:xfrm>
              <a:off x="5442458" y="4826702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D856C79-7B15-7AB6-63A4-67A7BF9092FF}"/>
                </a:ext>
              </a:extLst>
            </p:cNvPr>
            <p:cNvCxnSpPr>
              <a:cxnSpLocks/>
            </p:cNvCxnSpPr>
            <p:nvPr/>
          </p:nvCxnSpPr>
          <p:spPr>
            <a:xfrm>
              <a:off x="5436516" y="3411696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C08A448-43B8-D303-ECC4-B1C36B80F1AD}"/>
                </a:ext>
              </a:extLst>
            </p:cNvPr>
            <p:cNvCxnSpPr>
              <a:cxnSpLocks/>
            </p:cNvCxnSpPr>
            <p:nvPr/>
          </p:nvCxnSpPr>
          <p:spPr>
            <a:xfrm>
              <a:off x="5442458" y="3909214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B381400B-2A0A-6F83-5328-E2C93F5F4068}"/>
                </a:ext>
              </a:extLst>
            </p:cNvPr>
            <p:cNvCxnSpPr>
              <a:cxnSpLocks/>
            </p:cNvCxnSpPr>
            <p:nvPr/>
          </p:nvCxnSpPr>
          <p:spPr>
            <a:xfrm>
              <a:off x="5451043" y="4334455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3D46CA-33CA-B394-A250-D5091A75F1CF}"/>
                </a:ext>
              </a:extLst>
            </p:cNvPr>
            <p:cNvSpPr txBox="1"/>
            <p:nvPr/>
          </p:nvSpPr>
          <p:spPr>
            <a:xfrm rot="5400000">
              <a:off x="5368061" y="4061831"/>
              <a:ext cx="333116" cy="306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C2F7F55-B8E1-CDF6-D2E1-027BD412C418}"/>
                </a:ext>
              </a:extLst>
            </p:cNvPr>
            <p:cNvCxnSpPr>
              <a:cxnSpLocks/>
            </p:cNvCxnSpPr>
            <p:nvPr/>
          </p:nvCxnSpPr>
          <p:spPr>
            <a:xfrm>
              <a:off x="6410457" y="4813935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FD0B6BC-5D15-56F4-C1E9-C1DF3818C4A5}"/>
                </a:ext>
              </a:extLst>
            </p:cNvPr>
            <p:cNvCxnSpPr>
              <a:cxnSpLocks/>
            </p:cNvCxnSpPr>
            <p:nvPr/>
          </p:nvCxnSpPr>
          <p:spPr>
            <a:xfrm>
              <a:off x="6404515" y="3398929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39D39F4-384F-34AE-BFE8-B850746B3B33}"/>
                </a:ext>
              </a:extLst>
            </p:cNvPr>
            <p:cNvCxnSpPr>
              <a:cxnSpLocks/>
            </p:cNvCxnSpPr>
            <p:nvPr/>
          </p:nvCxnSpPr>
          <p:spPr>
            <a:xfrm>
              <a:off x="6410457" y="3896448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3466EF8-0286-15FD-BFA2-DD84FC44427A}"/>
                </a:ext>
              </a:extLst>
            </p:cNvPr>
            <p:cNvCxnSpPr>
              <a:cxnSpLocks/>
            </p:cNvCxnSpPr>
            <p:nvPr/>
          </p:nvCxnSpPr>
          <p:spPr>
            <a:xfrm>
              <a:off x="6419043" y="4321689"/>
              <a:ext cx="0" cy="180032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D5CB2A2-38CF-F694-C4F3-306597344A48}"/>
                </a:ext>
              </a:extLst>
            </p:cNvPr>
            <p:cNvSpPr txBox="1"/>
            <p:nvPr/>
          </p:nvSpPr>
          <p:spPr>
            <a:xfrm rot="5400000">
              <a:off x="6336060" y="4049064"/>
              <a:ext cx="333116" cy="306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400" dirty="0"/>
                <a:t>…</a:t>
              </a:r>
              <a:endParaRPr lang="en-GB" sz="1400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264B417-DEA6-9948-CE3F-6E130CF557AF}"/>
                </a:ext>
              </a:extLst>
            </p:cNvPr>
            <p:cNvGrpSpPr/>
            <p:nvPr/>
          </p:nvGrpSpPr>
          <p:grpSpPr>
            <a:xfrm>
              <a:off x="6711079" y="2986502"/>
              <a:ext cx="364305" cy="1839936"/>
              <a:chOff x="2345146" y="2230511"/>
              <a:chExt cx="413258" cy="17490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D9D4712-0D3A-BE4A-2011-AE22FBF9B926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293DBD-86BD-68FA-EC78-5707128449CF}"/>
                  </a:ext>
                </a:extLst>
              </p:cNvPr>
              <p:cNvSpPr txBox="1"/>
              <p:nvPr/>
            </p:nvSpPr>
            <p:spPr>
              <a:xfrm rot="16200000">
                <a:off x="1810421" y="2845660"/>
                <a:ext cx="148270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Output Buffer</a:t>
                </a:r>
                <a:endParaRPr lang="en-GB" sz="1400" dirty="0"/>
              </a:p>
            </p:txBody>
          </p:sp>
        </p:grp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940C93C-54E5-F522-F72F-8D560022FA10}"/>
                </a:ext>
              </a:extLst>
            </p:cNvPr>
            <p:cNvCxnSpPr>
              <a:cxnSpLocks/>
            </p:cNvCxnSpPr>
            <p:nvPr/>
          </p:nvCxnSpPr>
          <p:spPr>
            <a:xfrm>
              <a:off x="6593172" y="3225573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294289A-B2B7-7EA5-4E2A-63AD03F886C6}"/>
                </a:ext>
              </a:extLst>
            </p:cNvPr>
            <p:cNvCxnSpPr>
              <a:cxnSpLocks/>
            </p:cNvCxnSpPr>
            <p:nvPr/>
          </p:nvCxnSpPr>
          <p:spPr>
            <a:xfrm>
              <a:off x="6586370" y="3734734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C6707FC-26CA-3F4B-7B81-4C54BFA7127D}"/>
                </a:ext>
              </a:extLst>
            </p:cNvPr>
            <p:cNvCxnSpPr>
              <a:cxnSpLocks/>
            </p:cNvCxnSpPr>
            <p:nvPr/>
          </p:nvCxnSpPr>
          <p:spPr>
            <a:xfrm>
              <a:off x="6599721" y="4665050"/>
              <a:ext cx="185639" cy="4927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B16CDC1-D002-D61B-7568-E63EE2DCA038}"/>
                </a:ext>
              </a:extLst>
            </p:cNvPr>
            <p:cNvGrpSpPr/>
            <p:nvPr/>
          </p:nvGrpSpPr>
          <p:grpSpPr>
            <a:xfrm rot="5400000">
              <a:off x="5440635" y="4293171"/>
              <a:ext cx="381210" cy="2764512"/>
              <a:chOff x="2328756" y="2230511"/>
              <a:chExt cx="413258" cy="17490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02253AE-9EC8-1873-013F-B9C1ED1662EB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5146679D-BBA7-40E8-CC04-E976F7D59788}"/>
                  </a:ext>
                </a:extLst>
              </p:cNvPr>
              <p:cNvSpPr txBox="1"/>
              <p:nvPr/>
            </p:nvSpPr>
            <p:spPr>
              <a:xfrm rot="16200000">
                <a:off x="2110761" y="2944910"/>
                <a:ext cx="84924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ctr"/>
                <a:r>
                  <a:rPr lang="en-US" sz="1400" dirty="0"/>
                  <a:t>Memory</a:t>
                </a:r>
                <a:endParaRPr lang="en-GB" sz="1400" dirty="0"/>
              </a:p>
            </p:txBody>
          </p:sp>
        </p:grpSp>
        <p:sp>
          <p:nvSpPr>
            <p:cNvPr id="99" name="Arrow: Right 98">
              <a:extLst>
                <a:ext uri="{FF2B5EF4-FFF2-40B4-BE49-F238E27FC236}">
                  <a16:creationId xmlns:a16="http://schemas.microsoft.com/office/drawing/2014/main" id="{862B3861-DDEE-4564-AC1A-B43FF24FE0D9}"/>
                </a:ext>
              </a:extLst>
            </p:cNvPr>
            <p:cNvSpPr/>
            <p:nvPr/>
          </p:nvSpPr>
          <p:spPr>
            <a:xfrm rot="16200000">
              <a:off x="5522685" y="5373969"/>
              <a:ext cx="240775" cy="134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0" name="Arrow: Right 99">
              <a:extLst>
                <a:ext uri="{FF2B5EF4-FFF2-40B4-BE49-F238E27FC236}">
                  <a16:creationId xmlns:a16="http://schemas.microsoft.com/office/drawing/2014/main" id="{4F4FEB38-1AF2-38C5-F35D-7827F7D141C6}"/>
                </a:ext>
              </a:extLst>
            </p:cNvPr>
            <p:cNvSpPr/>
            <p:nvPr/>
          </p:nvSpPr>
          <p:spPr>
            <a:xfrm rot="5400000">
              <a:off x="6523186" y="5114480"/>
              <a:ext cx="759755" cy="134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D7C3DE28-3D55-F5B2-193E-B8D564DC86F7}"/>
                </a:ext>
              </a:extLst>
            </p:cNvPr>
            <p:cNvSpPr/>
            <p:nvPr/>
          </p:nvSpPr>
          <p:spPr>
            <a:xfrm rot="16200000">
              <a:off x="4019826" y="5146339"/>
              <a:ext cx="696034" cy="134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8F282E1-2A7C-E392-30EC-E7DD736384D6}"/>
                </a:ext>
              </a:extLst>
            </p:cNvPr>
            <p:cNvSpPr txBox="1"/>
            <p:nvPr/>
          </p:nvSpPr>
          <p:spPr>
            <a:xfrm>
              <a:off x="4335288" y="4993967"/>
              <a:ext cx="315716" cy="3647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600" b="1" dirty="0">
                  <a:solidFill>
                    <a:srgbClr val="00B050"/>
                  </a:solidFill>
                </a:rPr>
                <a:t>W</a:t>
              </a:r>
              <a:endParaRPr lang="en-GB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95143B9-F2CD-3F7B-66DB-446DA02A6901}"/>
                </a:ext>
              </a:extLst>
            </p:cNvPr>
            <p:cNvSpPr txBox="1"/>
            <p:nvPr/>
          </p:nvSpPr>
          <p:spPr>
            <a:xfrm>
              <a:off x="6878950" y="4904819"/>
              <a:ext cx="315716" cy="3647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600" b="1" dirty="0">
                  <a:solidFill>
                    <a:srgbClr val="FF6600"/>
                  </a:solidFill>
                </a:rPr>
                <a:t>O</a:t>
              </a:r>
              <a:endParaRPr lang="en-GB" sz="1600" b="1" dirty="0">
                <a:solidFill>
                  <a:srgbClr val="FF66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E4D1C17-8D6C-2684-BE6E-FA127400CBC8}"/>
                </a:ext>
              </a:extLst>
            </p:cNvPr>
            <p:cNvSpPr txBox="1"/>
            <p:nvPr/>
          </p:nvSpPr>
          <p:spPr>
            <a:xfrm>
              <a:off x="5680694" y="5258743"/>
              <a:ext cx="315716" cy="3647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600" b="1" dirty="0">
                  <a:solidFill>
                    <a:srgbClr val="00B0F0"/>
                  </a:solidFill>
                </a:rPr>
                <a:t>I</a:t>
              </a:r>
              <a:endParaRPr lang="en-GB" sz="16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A07FCF1-EBBB-072C-478D-D4B64601987D}"/>
              </a:ext>
            </a:extLst>
          </p:cNvPr>
          <p:cNvGrpSpPr/>
          <p:nvPr/>
        </p:nvGrpSpPr>
        <p:grpSpPr>
          <a:xfrm>
            <a:off x="8315567" y="1655400"/>
            <a:ext cx="2764512" cy="2930169"/>
            <a:chOff x="8464751" y="1965528"/>
            <a:chExt cx="2764512" cy="293016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C146C29-0CC8-5513-B502-3D084CCD85C5}"/>
                </a:ext>
              </a:extLst>
            </p:cNvPr>
            <p:cNvGrpSpPr/>
            <p:nvPr/>
          </p:nvGrpSpPr>
          <p:grpSpPr>
            <a:xfrm rot="5400000">
              <a:off x="9656402" y="3322836"/>
              <a:ext cx="381210" cy="2764512"/>
              <a:chOff x="2328756" y="2230511"/>
              <a:chExt cx="413258" cy="174900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A39C8C60-0371-AB5D-13E2-85968EA91EFA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325500D1-AFFB-34EB-5733-F1541FBE9F28}"/>
                  </a:ext>
                </a:extLst>
              </p:cNvPr>
              <p:cNvSpPr txBox="1"/>
              <p:nvPr/>
            </p:nvSpPr>
            <p:spPr>
              <a:xfrm rot="16200000">
                <a:off x="2110761" y="2944910"/>
                <a:ext cx="84924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ctr"/>
                <a:r>
                  <a:rPr lang="en-US" sz="1400" dirty="0"/>
                  <a:t>Memory</a:t>
                </a:r>
                <a:endParaRPr lang="en-GB" sz="1400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7923CD2-26F2-9A9E-C1EC-527FD1AFC12D}"/>
                </a:ext>
              </a:extLst>
            </p:cNvPr>
            <p:cNvGrpSpPr/>
            <p:nvPr/>
          </p:nvGrpSpPr>
          <p:grpSpPr>
            <a:xfrm>
              <a:off x="8467830" y="2603069"/>
              <a:ext cx="381210" cy="1171416"/>
              <a:chOff x="2337723" y="2230511"/>
              <a:chExt cx="413258" cy="1749000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C934392-4688-93AC-0F5F-EDBDA917846B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363997D-8E3D-F0FD-F1BB-DE27E19FB3F4}"/>
                  </a:ext>
                </a:extLst>
              </p:cNvPr>
              <p:cNvSpPr txBox="1"/>
              <p:nvPr/>
            </p:nvSpPr>
            <p:spPr>
              <a:xfrm rot="16200000">
                <a:off x="1802998" y="3008683"/>
                <a:ext cx="1482708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Input Buffer</a:t>
                </a:r>
                <a:endParaRPr lang="en-GB" sz="1400" dirty="0"/>
              </a:p>
            </p:txBody>
          </p:sp>
        </p:grpSp>
        <p:sp>
          <p:nvSpPr>
            <p:cNvPr id="117" name="Arrow: Right 116">
              <a:extLst>
                <a:ext uri="{FF2B5EF4-FFF2-40B4-BE49-F238E27FC236}">
                  <a16:creationId xmlns:a16="http://schemas.microsoft.com/office/drawing/2014/main" id="{C3F3AE97-13C9-69D3-001D-CE9E411A5F7F}"/>
                </a:ext>
              </a:extLst>
            </p:cNvPr>
            <p:cNvSpPr/>
            <p:nvPr/>
          </p:nvSpPr>
          <p:spPr>
            <a:xfrm rot="16200000">
              <a:off x="8292275" y="4121487"/>
              <a:ext cx="780547" cy="134347"/>
            </a:xfrm>
            <a:prstGeom prst="rightArrow">
              <a:avLst>
                <a:gd name="adj1" fmla="val 35820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E49B58C-2D83-7F63-E574-8C4870B7DB84}"/>
                </a:ext>
              </a:extLst>
            </p:cNvPr>
            <p:cNvGrpSpPr/>
            <p:nvPr/>
          </p:nvGrpSpPr>
          <p:grpSpPr>
            <a:xfrm rot="5400000">
              <a:off x="10020989" y="3325431"/>
              <a:ext cx="364305" cy="1581727"/>
              <a:chOff x="2354950" y="2223215"/>
              <a:chExt cx="413258" cy="1756296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37D3FD44-B5FF-D95D-1465-BC29A6D20B46}"/>
                  </a:ext>
                </a:extLst>
              </p:cNvPr>
              <p:cNvSpPr/>
              <p:nvPr/>
            </p:nvSpPr>
            <p:spPr>
              <a:xfrm>
                <a:off x="2426701" y="2230511"/>
                <a:ext cx="291982" cy="1749000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89D1FA9-2016-79C3-B260-ADC380F01C4F}"/>
                  </a:ext>
                </a:extLst>
              </p:cNvPr>
              <p:cNvSpPr txBox="1"/>
              <p:nvPr/>
            </p:nvSpPr>
            <p:spPr>
              <a:xfrm rot="16200000">
                <a:off x="1762546" y="2815619"/>
                <a:ext cx="1598066" cy="41325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170" tIns="90170" rIns="90170" bIns="90170" rtlCol="0">
                <a:noAutofit/>
              </a:bodyPr>
              <a:lstStyle/>
              <a:p>
                <a:pPr algn="l"/>
                <a:r>
                  <a:rPr lang="en-US" sz="1400" dirty="0"/>
                  <a:t>Output Buffer</a:t>
                </a:r>
                <a:endParaRPr lang="en-GB" sz="1400" dirty="0"/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720FDDF-554C-2618-796C-E0FA6E1F5B43}"/>
                </a:ext>
              </a:extLst>
            </p:cNvPr>
            <p:cNvSpPr txBox="1"/>
            <p:nvPr/>
          </p:nvSpPr>
          <p:spPr>
            <a:xfrm>
              <a:off x="8702969" y="3960605"/>
              <a:ext cx="315716" cy="3647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600" b="1" dirty="0">
                  <a:solidFill>
                    <a:srgbClr val="00B0F0"/>
                  </a:solidFill>
                </a:rPr>
                <a:t>I</a:t>
              </a:r>
              <a:endParaRPr lang="en-GB" sz="1600" b="1" dirty="0">
                <a:solidFill>
                  <a:srgbClr val="00B0F0"/>
                </a:solidFill>
              </a:endParaRPr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EDBD482F-98C2-282C-27BF-3DDCFC51D505}"/>
                </a:ext>
              </a:extLst>
            </p:cNvPr>
            <p:cNvSpPr/>
            <p:nvPr/>
          </p:nvSpPr>
          <p:spPr>
            <a:xfrm rot="5400000">
              <a:off x="10071750" y="4351356"/>
              <a:ext cx="320810" cy="134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4F2D2D5F-7855-FBD6-8273-82EB3C953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0552" y="1965528"/>
              <a:ext cx="2140841" cy="2090383"/>
            </a:xfrm>
            <a:prstGeom prst="rect">
              <a:avLst/>
            </a:prstGeom>
          </p:spPr>
        </p:pic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109EA7A-18D0-197D-33EF-8B831D8A0289}"/>
                </a:ext>
              </a:extLst>
            </p:cNvPr>
            <p:cNvSpPr txBox="1"/>
            <p:nvPr/>
          </p:nvSpPr>
          <p:spPr>
            <a:xfrm>
              <a:off x="10276086" y="4188660"/>
              <a:ext cx="315716" cy="3647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US" sz="1600" b="1" dirty="0">
                  <a:solidFill>
                    <a:srgbClr val="FF6600"/>
                  </a:solidFill>
                </a:rPr>
                <a:t>O</a:t>
              </a:r>
              <a:endParaRPr lang="en-GB" sz="16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D363D5B9-93F6-F9AF-0E50-B52C4545CC20}"/>
              </a:ext>
            </a:extLst>
          </p:cNvPr>
          <p:cNvSpPr txBox="1"/>
          <p:nvPr/>
        </p:nvSpPr>
        <p:spPr>
          <a:xfrm>
            <a:off x="1026258" y="1225111"/>
            <a:ext cx="2438400" cy="44767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ctr"/>
            <a:r>
              <a:rPr lang="en-US" dirty="0"/>
              <a:t>Digital Accelerator</a:t>
            </a:r>
            <a:endParaRPr lang="en-GB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457F960-5997-8015-B0B2-9140C6CEBA8E}"/>
              </a:ext>
            </a:extLst>
          </p:cNvPr>
          <p:cNvSpPr txBox="1"/>
          <p:nvPr/>
        </p:nvSpPr>
        <p:spPr>
          <a:xfrm>
            <a:off x="7947056" y="1266673"/>
            <a:ext cx="3597270" cy="44767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ctr"/>
            <a:r>
              <a:rPr lang="en-US" dirty="0"/>
              <a:t>Analog Dot-Product Engine (DPE)</a:t>
            </a:r>
            <a:endParaRPr lang="en-GB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E478867-B9F4-5D39-9C17-466621D7EEE7}"/>
              </a:ext>
            </a:extLst>
          </p:cNvPr>
          <p:cNvSpPr txBox="1"/>
          <p:nvPr/>
        </p:nvSpPr>
        <p:spPr>
          <a:xfrm>
            <a:off x="708343" y="4823820"/>
            <a:ext cx="5250520" cy="1164286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Memory–compute separation → high data movement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FF0000"/>
                </a:solidFill>
              </a:rPr>
              <a:t>Low e</a:t>
            </a:r>
            <a:r>
              <a:rPr lang="en-GB" sz="1400" dirty="0" err="1">
                <a:solidFill>
                  <a:srgbClr val="FF0000"/>
                </a:solidFill>
              </a:rPr>
              <a:t>nergy</a:t>
            </a:r>
            <a:r>
              <a:rPr lang="en-GB" sz="1400" dirty="0">
                <a:solidFill>
                  <a:srgbClr val="FF0000"/>
                </a:solidFill>
              </a:rPr>
              <a:t> efficiency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D0153B8-4315-81E4-6D7E-FBB90B59926F}"/>
              </a:ext>
            </a:extLst>
          </p:cNvPr>
          <p:cNvSpPr txBox="1"/>
          <p:nvPr/>
        </p:nvSpPr>
        <p:spPr>
          <a:xfrm>
            <a:off x="7390537" y="4657534"/>
            <a:ext cx="4710308" cy="1469487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Reduced data movement → strong energy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</a:rPr>
              <a:t>Natural VMM via Ohm’s &amp; Kirchhoff’s laws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Extremely high parallelism &amp; compute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Heavy DAC/ADC overhead (area &amp; power)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Limited support for complex/nonlinear operations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BBA4-C8F7-BF18-C435-F06782A0C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8C72-7062-A74B-558C-2674813B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5C658-2F13-6FB7-44CF-AE1602610F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E36F61-3446-1403-38BB-53E4EDECAB1D}"/>
              </a:ext>
            </a:extLst>
          </p:cNvPr>
          <p:cNvSpPr/>
          <p:nvPr/>
        </p:nvSpPr>
        <p:spPr>
          <a:xfrm>
            <a:off x="3390184" y="958653"/>
            <a:ext cx="8801816" cy="2944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DC2BED6-A467-7F48-B2BF-54A12E21EF2E}"/>
              </a:ext>
            </a:extLst>
          </p:cNvPr>
          <p:cNvSpPr/>
          <p:nvPr/>
        </p:nvSpPr>
        <p:spPr>
          <a:xfrm>
            <a:off x="-7170" y="965080"/>
            <a:ext cx="3426645" cy="29379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504AC0-FEB8-9F0D-8C92-8A8B548AC103}"/>
              </a:ext>
            </a:extLst>
          </p:cNvPr>
          <p:cNvGrpSpPr/>
          <p:nvPr/>
        </p:nvGrpSpPr>
        <p:grpSpPr>
          <a:xfrm>
            <a:off x="374904" y="1360948"/>
            <a:ext cx="2453533" cy="2524951"/>
            <a:chOff x="1050759" y="1316601"/>
            <a:chExt cx="3048000" cy="308187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22355E0-0C90-1889-4F2A-9AD5B0F7D8D5}"/>
                </a:ext>
              </a:extLst>
            </p:cNvPr>
            <p:cNvSpPr/>
            <p:nvPr/>
          </p:nvSpPr>
          <p:spPr>
            <a:xfrm>
              <a:off x="1050759" y="1876965"/>
              <a:ext cx="3048000" cy="2137571"/>
            </a:xfrm>
            <a:prstGeom prst="roundRect">
              <a:avLst>
                <a:gd name="adj" fmla="val 4472"/>
              </a:avLst>
            </a:prstGeom>
            <a:solidFill>
              <a:srgbClr val="F2DCD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A9695A25-A65F-EE32-19D4-D597D1F0DBC4}"/>
                </a:ext>
              </a:extLst>
            </p:cNvPr>
            <p:cNvSpPr/>
            <p:nvPr/>
          </p:nvSpPr>
          <p:spPr>
            <a:xfrm>
              <a:off x="2086246" y="3661440"/>
              <a:ext cx="981967" cy="229726"/>
            </a:xfrm>
            <a:prstGeom prst="roundRect">
              <a:avLst>
                <a:gd name="adj" fmla="val 3584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FCCF1F66-EBA1-D576-3B28-C4478D5C6F4C}"/>
                </a:ext>
              </a:extLst>
            </p:cNvPr>
            <p:cNvSpPr/>
            <p:nvPr/>
          </p:nvSpPr>
          <p:spPr>
            <a:xfrm>
              <a:off x="3092614" y="3661440"/>
              <a:ext cx="981967" cy="229726"/>
            </a:xfrm>
            <a:prstGeom prst="roundRect">
              <a:avLst>
                <a:gd name="adj" fmla="val 35844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27D1884-F692-DF66-E918-1D2F8EF4C03B}"/>
                    </a:ext>
                  </a:extLst>
                </p:cNvPr>
                <p:cNvSpPr txBox="1"/>
                <p:nvPr/>
              </p:nvSpPr>
              <p:spPr>
                <a:xfrm>
                  <a:off x="2102565" y="3607613"/>
                  <a:ext cx="892562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05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</m:oMath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6CB8C225-86AD-4D0B-F865-14472D87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2565" y="3607613"/>
                  <a:ext cx="892562" cy="298609"/>
                </a:xfrm>
                <a:prstGeom prst="rect">
                  <a:avLst/>
                </a:prstGeom>
                <a:blipFill>
                  <a:blip r:embed="rId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6A79A72-C312-4F64-DC01-82C039AC49C8}"/>
                    </a:ext>
                  </a:extLst>
                </p:cNvPr>
                <p:cNvSpPr txBox="1"/>
                <p:nvPr/>
              </p:nvSpPr>
              <p:spPr>
                <a:xfrm>
                  <a:off x="3108933" y="3607613"/>
                  <a:ext cx="879709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sz="105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</m:sSub>
                    </m:oMath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2117C2A3-6412-DEA7-6C43-CF03FECE6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8933" y="3607613"/>
                  <a:ext cx="879709" cy="298609"/>
                </a:xfrm>
                <a:prstGeom prst="rect">
                  <a:avLst/>
                </a:prstGeom>
                <a:blipFill>
                  <a:blip r:embed="rId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FEBF459-D200-D502-DD50-C1537C606588}"/>
                </a:ext>
              </a:extLst>
            </p:cNvPr>
            <p:cNvGrpSpPr/>
            <p:nvPr/>
          </p:nvGrpSpPr>
          <p:grpSpPr>
            <a:xfrm>
              <a:off x="1079878" y="3607613"/>
              <a:ext cx="981967" cy="313173"/>
              <a:chOff x="1079878" y="3607613"/>
              <a:chExt cx="981967" cy="313173"/>
            </a:xfrm>
          </p:grpSpPr>
          <p:sp>
            <p:nvSpPr>
              <p:cNvPr id="143" name="Rounded Rectangle 4">
                <a:extLst>
                  <a:ext uri="{FF2B5EF4-FFF2-40B4-BE49-F238E27FC236}">
                    <a16:creationId xmlns:a16="http://schemas.microsoft.com/office/drawing/2014/main" id="{9615A79B-1BC7-F8F0-AAD4-549E34AD0C60}"/>
                  </a:ext>
                </a:extLst>
              </p:cNvPr>
              <p:cNvSpPr/>
              <p:nvPr/>
            </p:nvSpPr>
            <p:spPr>
              <a:xfrm>
                <a:off x="1079878" y="3661440"/>
                <a:ext cx="981967" cy="229726"/>
              </a:xfrm>
              <a:prstGeom prst="roundRect">
                <a:avLst>
                  <a:gd name="adj" fmla="val 35844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CF106F83-C0D0-6099-A8B1-9395845EC38F}"/>
                      </a:ext>
                    </a:extLst>
                  </p:cNvPr>
                  <p:cNvSpPr txBox="1"/>
                  <p:nvPr/>
                </p:nvSpPr>
                <p:spPr>
                  <a:xfrm>
                    <a:off x="1095234" y="3607613"/>
                    <a:ext cx="888890" cy="31317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50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Linear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  <m:t>𝑸</m:t>
                            </m:r>
                          </m:sub>
                        </m:sSub>
                      </m:oMath>
                    </a14:m>
                    <a:endParaRPr lang="en-US" sz="1050" b="1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2" name="TextBox 211">
                    <a:extLst>
                      <a:ext uri="{FF2B5EF4-FFF2-40B4-BE49-F238E27FC236}">
                        <a16:creationId xmlns:a16="http://schemas.microsoft.com/office/drawing/2014/main" id="{3CC63B26-BDFB-6724-6E09-425B98A33A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5234" y="3607613"/>
                    <a:ext cx="888890" cy="313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A2B1B57-38F1-BEF5-615A-795A886D8685}"/>
                    </a:ext>
                  </a:extLst>
                </p:cNvPr>
                <p:cNvSpPr txBox="1"/>
                <p:nvPr/>
              </p:nvSpPr>
              <p:spPr>
                <a:xfrm>
                  <a:off x="2364496" y="4085306"/>
                  <a:ext cx="443013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226D0854-D9DD-FA77-DF6C-60CD2A325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496" y="4085306"/>
                  <a:ext cx="443013" cy="29860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BF217A47-F5F0-416D-D874-5C47EF942A1C}"/>
                    </a:ext>
                  </a:extLst>
                </p:cNvPr>
                <p:cNvSpPr txBox="1"/>
                <p:nvPr/>
              </p:nvSpPr>
              <p:spPr>
                <a:xfrm>
                  <a:off x="3359818" y="4085306"/>
                  <a:ext cx="437504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9D3C6B63-3023-FF03-0EB8-F4ACFCE653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818" y="4085306"/>
                  <a:ext cx="437504" cy="2986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D63D52F-E5AF-F421-7F72-EA9FF4116DD0}"/>
                    </a:ext>
                  </a:extLst>
                </p:cNvPr>
                <p:cNvSpPr txBox="1"/>
                <p:nvPr/>
              </p:nvSpPr>
              <p:spPr>
                <a:xfrm>
                  <a:off x="1354760" y="4085306"/>
                  <a:ext cx="444848" cy="313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987A8479-C15D-BBEF-734E-84ED54A70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4760" y="4085306"/>
                  <a:ext cx="444848" cy="313173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39BD783-BB15-3E41-0333-6C13488C69DB}"/>
                </a:ext>
              </a:extLst>
            </p:cNvPr>
            <p:cNvCxnSpPr>
              <a:cxnSpLocks/>
              <a:stCxn id="29" idx="0"/>
              <a:endCxn id="143" idx="2"/>
            </p:cNvCxnSpPr>
            <p:nvPr/>
          </p:nvCxnSpPr>
          <p:spPr>
            <a:xfrm flipH="1" flipV="1">
              <a:off x="1570862" y="3891166"/>
              <a:ext cx="6323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E731E1-9CD2-E026-27D9-61ED5210615C}"/>
                </a:ext>
              </a:extLst>
            </p:cNvPr>
            <p:cNvCxnSpPr>
              <a:cxnSpLocks/>
              <a:stCxn id="25" idx="0"/>
              <a:endCxn id="19" idx="2"/>
            </p:cNvCxnSpPr>
            <p:nvPr/>
          </p:nvCxnSpPr>
          <p:spPr>
            <a:xfrm flipH="1" flipV="1">
              <a:off x="2577230" y="3891166"/>
              <a:ext cx="8773" cy="194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72672EC-56C9-4521-B9B5-37CE15754A2B}"/>
                </a:ext>
              </a:extLst>
            </p:cNvPr>
            <p:cNvCxnSpPr>
              <a:cxnSpLocks/>
              <a:stCxn id="28" idx="0"/>
              <a:endCxn id="20" idx="2"/>
            </p:cNvCxnSpPr>
            <p:nvPr/>
          </p:nvCxnSpPr>
          <p:spPr>
            <a:xfrm flipV="1">
              <a:off x="3578571" y="3891166"/>
              <a:ext cx="5027" cy="1941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43F325B-6419-2A23-1D73-FEFCB454A0C0}"/>
                </a:ext>
              </a:extLst>
            </p:cNvPr>
            <p:cNvGrpSpPr/>
            <p:nvPr/>
          </p:nvGrpSpPr>
          <p:grpSpPr>
            <a:xfrm>
              <a:off x="1354760" y="3190425"/>
              <a:ext cx="1394150" cy="298608"/>
              <a:chOff x="1107317" y="4954867"/>
              <a:chExt cx="1394150" cy="298608"/>
            </a:xfrm>
          </p:grpSpPr>
          <p:sp>
            <p:nvSpPr>
              <p:cNvPr id="141" name="Rounded Rectangle 24">
                <a:extLst>
                  <a:ext uri="{FF2B5EF4-FFF2-40B4-BE49-F238E27FC236}">
                    <a16:creationId xmlns:a16="http://schemas.microsoft.com/office/drawing/2014/main" id="{F4054817-9862-7F2B-9AE1-ED1DE9DF62AB}"/>
                  </a:ext>
                </a:extLst>
              </p:cNvPr>
              <p:cNvSpPr/>
              <p:nvPr/>
            </p:nvSpPr>
            <p:spPr>
              <a:xfrm>
                <a:off x="1107317" y="4991130"/>
                <a:ext cx="1394150" cy="229726"/>
              </a:xfrm>
              <a:prstGeom prst="roundRect">
                <a:avLst>
                  <a:gd name="adj" fmla="val 35844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4B0D9EE-9A0C-59EA-CF13-C7FC419C1BC4}"/>
                  </a:ext>
                </a:extLst>
              </p:cNvPr>
              <p:cNvSpPr txBox="1"/>
              <p:nvPr/>
            </p:nvSpPr>
            <p:spPr>
              <a:xfrm>
                <a:off x="1340827" y="4954867"/>
                <a:ext cx="966611" cy="29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DMMul_1</a:t>
                </a:r>
                <a:endParaRPr lang="en-US" sz="105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18F50F0-7535-FB86-544B-ED4B87B58F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68391" y="3467300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973A112-338A-66A7-E2DB-BE19AEDD8F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4759" y="3467300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8C0D7C6-F3D5-2332-7B06-83BBE05C3429}"/>
                </a:ext>
              </a:extLst>
            </p:cNvPr>
            <p:cNvGrpSpPr/>
            <p:nvPr/>
          </p:nvGrpSpPr>
          <p:grpSpPr>
            <a:xfrm>
              <a:off x="1588270" y="2735036"/>
              <a:ext cx="981967" cy="298608"/>
              <a:chOff x="1079878" y="3607613"/>
              <a:chExt cx="981967" cy="298608"/>
            </a:xfrm>
          </p:grpSpPr>
          <p:sp>
            <p:nvSpPr>
              <p:cNvPr id="139" name="Rounded Rectangle 34">
                <a:extLst>
                  <a:ext uri="{FF2B5EF4-FFF2-40B4-BE49-F238E27FC236}">
                    <a16:creationId xmlns:a16="http://schemas.microsoft.com/office/drawing/2014/main" id="{08247B3B-4FFD-C57F-0F9C-4B8F72EC668B}"/>
                  </a:ext>
                </a:extLst>
              </p:cNvPr>
              <p:cNvSpPr/>
              <p:nvPr/>
            </p:nvSpPr>
            <p:spPr>
              <a:xfrm>
                <a:off x="1079878" y="3661440"/>
                <a:ext cx="981967" cy="229726"/>
              </a:xfrm>
              <a:prstGeom prst="roundRect">
                <a:avLst>
                  <a:gd name="adj" fmla="val 35844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01DB329-11D7-6F07-6136-717CA12E0CEE}"/>
                  </a:ext>
                </a:extLst>
              </p:cNvPr>
              <p:cNvSpPr txBox="1"/>
              <p:nvPr/>
            </p:nvSpPr>
            <p:spPr>
              <a:xfrm>
                <a:off x="1095234" y="3607613"/>
                <a:ext cx="966611" cy="29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Scale</a:t>
                </a:r>
                <a:endParaRPr lang="en-US" sz="105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4E7E15E-4AEA-4597-55CE-D565853F7E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1575" y="3024527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D78E7E8-3785-DD7D-7B34-431FB8B4B9B3}"/>
                </a:ext>
              </a:extLst>
            </p:cNvPr>
            <p:cNvGrpSpPr/>
            <p:nvPr/>
          </p:nvGrpSpPr>
          <p:grpSpPr>
            <a:xfrm>
              <a:off x="1588270" y="2303156"/>
              <a:ext cx="981967" cy="309923"/>
              <a:chOff x="1079878" y="3607613"/>
              <a:chExt cx="981967" cy="309923"/>
            </a:xfrm>
          </p:grpSpPr>
          <p:sp>
            <p:nvSpPr>
              <p:cNvPr id="137" name="Rounded Rectangle 39">
                <a:extLst>
                  <a:ext uri="{FF2B5EF4-FFF2-40B4-BE49-F238E27FC236}">
                    <a16:creationId xmlns:a16="http://schemas.microsoft.com/office/drawing/2014/main" id="{23DB9866-5940-951C-40C3-EDBB03E76D37}"/>
                  </a:ext>
                </a:extLst>
              </p:cNvPr>
              <p:cNvSpPr/>
              <p:nvPr/>
            </p:nvSpPr>
            <p:spPr>
              <a:xfrm>
                <a:off x="1079878" y="3661440"/>
                <a:ext cx="981967" cy="229726"/>
              </a:xfrm>
              <a:prstGeom prst="roundRect">
                <a:avLst>
                  <a:gd name="adj" fmla="val 35844"/>
                </a:avLst>
              </a:prstGeom>
              <a:solidFill>
                <a:srgbClr val="00E0A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EE6D1938-C570-BDA5-856E-C871E60F198D}"/>
                  </a:ext>
                </a:extLst>
              </p:cNvPr>
              <p:cNvSpPr txBox="1"/>
              <p:nvPr/>
            </p:nvSpPr>
            <p:spPr>
              <a:xfrm>
                <a:off x="1095234" y="3607613"/>
                <a:ext cx="945641" cy="309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Softmax</a:t>
                </a:r>
                <a:endParaRPr lang="en-US" sz="105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405D191-C087-6E4A-CF7E-DE7DA1B75D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1575" y="2592647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ounded Rectangle 43">
              <a:extLst>
                <a:ext uri="{FF2B5EF4-FFF2-40B4-BE49-F238E27FC236}">
                  <a16:creationId xmlns:a16="http://schemas.microsoft.com/office/drawing/2014/main" id="{C1F6ED65-2B43-C7AB-73E4-85EBC52BFE4D}"/>
                </a:ext>
              </a:extLst>
            </p:cNvPr>
            <p:cNvSpPr/>
            <p:nvPr/>
          </p:nvSpPr>
          <p:spPr>
            <a:xfrm>
              <a:off x="1935677" y="1930792"/>
              <a:ext cx="1774107" cy="229726"/>
            </a:xfrm>
            <a:prstGeom prst="roundRect">
              <a:avLst>
                <a:gd name="adj" fmla="val 3584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8A599B49-A836-4631-D449-5717C45CC3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3896" y="2166456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6E39328-307D-67AF-BBEF-FA6BC5451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8272" y="2160518"/>
              <a:ext cx="0" cy="14963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B7F81B9-6FF4-D615-5548-9237B11F8979}"/>
                </a:ext>
              </a:extLst>
            </p:cNvPr>
            <p:cNvSpPr txBox="1"/>
            <p:nvPr/>
          </p:nvSpPr>
          <p:spPr>
            <a:xfrm>
              <a:off x="1935667" y="1885969"/>
              <a:ext cx="1790964" cy="309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DMMul_2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553D448-72C9-61EC-EC04-D3D8C2080E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23930" y="1736652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8818EC1-2AD1-4C7A-9BE4-B35ED42BA55C}"/>
                </a:ext>
              </a:extLst>
            </p:cNvPr>
            <p:cNvGrpSpPr/>
            <p:nvPr/>
          </p:nvGrpSpPr>
          <p:grpSpPr>
            <a:xfrm>
              <a:off x="2321070" y="1456914"/>
              <a:ext cx="981967" cy="298608"/>
              <a:chOff x="1079878" y="3607613"/>
              <a:chExt cx="981967" cy="298608"/>
            </a:xfrm>
          </p:grpSpPr>
          <p:sp>
            <p:nvSpPr>
              <p:cNvPr id="135" name="Rounded Rectangle 51">
                <a:extLst>
                  <a:ext uri="{FF2B5EF4-FFF2-40B4-BE49-F238E27FC236}">
                    <a16:creationId xmlns:a16="http://schemas.microsoft.com/office/drawing/2014/main" id="{87501C90-E114-3BBC-2B57-9E987878413D}"/>
                  </a:ext>
                </a:extLst>
              </p:cNvPr>
              <p:cNvSpPr/>
              <p:nvPr/>
            </p:nvSpPr>
            <p:spPr>
              <a:xfrm>
                <a:off x="1079878" y="3661440"/>
                <a:ext cx="981967" cy="229726"/>
              </a:xfrm>
              <a:prstGeom prst="roundRect">
                <a:avLst>
                  <a:gd name="adj" fmla="val 35844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34AA4657-CF20-8F35-4ECD-ABE2B6E54B31}"/>
                  </a:ext>
                </a:extLst>
              </p:cNvPr>
              <p:cNvSpPr txBox="1"/>
              <p:nvPr/>
            </p:nvSpPr>
            <p:spPr>
              <a:xfrm>
                <a:off x="1095234" y="3607613"/>
                <a:ext cx="966611" cy="29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Linear</a:t>
                </a:r>
                <a:endParaRPr lang="en-US" sz="105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63B00BE3-AD91-20D7-50AA-19510FA5E6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9731" y="1316601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0417F5FC-C77B-1491-A70E-8605D59F666F}"/>
                    </a:ext>
                  </a:extLst>
                </p:cNvPr>
                <p:cNvSpPr txBox="1"/>
                <p:nvPr/>
              </p:nvSpPr>
              <p:spPr>
                <a:xfrm>
                  <a:off x="2582506" y="3410567"/>
                  <a:ext cx="360241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</m:oMath>
                    </m:oMathPara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89C76114-7B79-6538-D146-4B4184365F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2506" y="3410567"/>
                  <a:ext cx="360241" cy="29860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C5FD3EFD-DA49-929B-FBEA-E148E498CF22}"/>
                    </a:ext>
                  </a:extLst>
                </p:cNvPr>
                <p:cNvSpPr txBox="1"/>
                <p:nvPr/>
              </p:nvSpPr>
              <p:spPr>
                <a:xfrm>
                  <a:off x="3594535" y="3410567"/>
                  <a:ext cx="352897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296F4398-1E80-7A20-E90C-E9AB8425C5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35" y="3410567"/>
                  <a:ext cx="352897" cy="29860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508CC158-CA74-49CC-624D-725950A9D1C4}"/>
                    </a:ext>
                  </a:extLst>
                </p:cNvPr>
                <p:cNvSpPr txBox="1"/>
                <p:nvPr/>
              </p:nvSpPr>
              <p:spPr>
                <a:xfrm>
                  <a:off x="1573624" y="3410567"/>
                  <a:ext cx="362077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𝐐</m:t>
                        </m:r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9ECB9D8E-0634-9C6B-764D-10B3BA2E1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624" y="3410567"/>
                  <a:ext cx="362077" cy="298609"/>
                </a:xfrm>
                <a:prstGeom prst="rect">
                  <a:avLst/>
                </a:prstGeom>
                <a:blipFill>
                  <a:blip r:embed="rId10"/>
                  <a:stretch>
                    <a:fillRect b="-48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BFC2603-2020-204E-4BD6-8A328F5B3923}"/>
              </a:ext>
            </a:extLst>
          </p:cNvPr>
          <p:cNvGrpSpPr/>
          <p:nvPr/>
        </p:nvGrpSpPr>
        <p:grpSpPr>
          <a:xfrm>
            <a:off x="3693303" y="1602432"/>
            <a:ext cx="3373350" cy="1708176"/>
            <a:chOff x="3636531" y="1530324"/>
            <a:chExt cx="3373350" cy="1708176"/>
          </a:xfrm>
        </p:grpSpPr>
        <p:sp>
          <p:nvSpPr>
            <p:cNvPr id="146" name="Rounded Rectangle 57">
              <a:extLst>
                <a:ext uri="{FF2B5EF4-FFF2-40B4-BE49-F238E27FC236}">
                  <a16:creationId xmlns:a16="http://schemas.microsoft.com/office/drawing/2014/main" id="{27EAFE85-B888-F84B-FA16-D21046AE9D53}"/>
                </a:ext>
              </a:extLst>
            </p:cNvPr>
            <p:cNvSpPr/>
            <p:nvPr/>
          </p:nvSpPr>
          <p:spPr>
            <a:xfrm>
              <a:off x="3709570" y="2707732"/>
              <a:ext cx="682135" cy="5056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D0B76E6-04DA-B8EF-B0A3-453AD7DEEC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2918" y="2731500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D2E9B44B-2184-8528-0C3C-351122909B22}"/>
                    </a:ext>
                  </a:extLst>
                </p:cNvPr>
                <p:cNvSpPr txBox="1"/>
                <p:nvPr/>
              </p:nvSpPr>
              <p:spPr>
                <a:xfrm>
                  <a:off x="3636531" y="2734996"/>
                  <a:ext cx="358087" cy="256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7225A09-259E-B5E0-7292-FF6B7430A3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531" y="2734996"/>
                  <a:ext cx="358087" cy="256579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FC4D7FDE-CBE4-E1CA-B3A8-1311C729B518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92929" y="2780194"/>
              <a:ext cx="0" cy="15627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EAE78433-93FE-C6E1-A903-2884595E9E29}"/>
                    </a:ext>
                  </a:extLst>
                </p:cNvPr>
                <p:cNvSpPr txBox="1"/>
                <p:nvPr/>
              </p:nvSpPr>
              <p:spPr>
                <a:xfrm>
                  <a:off x="4006358" y="2741694"/>
                  <a:ext cx="388889" cy="2565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sub>
                        </m:sSub>
                      </m:oMath>
                    </m:oMathPara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14334290-7072-A6AC-BDF6-3059D32081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358" y="2741694"/>
                  <a:ext cx="388889" cy="256579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08F02FB8-C739-F7D9-3953-96D2A2F41239}"/>
                    </a:ext>
                  </a:extLst>
                </p:cNvPr>
                <p:cNvSpPr txBox="1"/>
                <p:nvPr/>
              </p:nvSpPr>
              <p:spPr>
                <a:xfrm>
                  <a:off x="3711789" y="2993853"/>
                  <a:ext cx="616618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𝐐</m:t>
                      </m:r>
                    </m:oMath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60A836C5-C795-C124-9F5C-CA29C5BD6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1789" y="2993853"/>
                  <a:ext cx="616618" cy="244647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Rounded Rectangle 3103">
              <a:extLst>
                <a:ext uri="{FF2B5EF4-FFF2-40B4-BE49-F238E27FC236}">
                  <a16:creationId xmlns:a16="http://schemas.microsoft.com/office/drawing/2014/main" id="{BFA06E6A-746F-F9EF-54D4-713377A7DE94}"/>
                </a:ext>
              </a:extLst>
            </p:cNvPr>
            <p:cNvSpPr/>
            <p:nvPr/>
          </p:nvSpPr>
          <p:spPr>
            <a:xfrm>
              <a:off x="3709570" y="2141760"/>
              <a:ext cx="682135" cy="5056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80D2903-88A3-F62E-7ED6-D955B67079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2918" y="2346574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EA554CDB-9026-3222-6D48-62C28EEF1C25}"/>
                    </a:ext>
                  </a:extLst>
                </p:cNvPr>
                <p:cNvSpPr txBox="1"/>
                <p:nvPr/>
              </p:nvSpPr>
              <p:spPr>
                <a:xfrm>
                  <a:off x="3636531" y="2350071"/>
                  <a:ext cx="356610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DE25C34-847C-5293-0D37-D12217DD2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531" y="2350071"/>
                  <a:ext cx="356610" cy="24464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6E80492-302A-1DAD-A9C1-FB9D16E05BF2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992929" y="2395268"/>
              <a:ext cx="0" cy="15627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706FCA06-C479-DCAB-C703-136546667A87}"/>
                    </a:ext>
                  </a:extLst>
                </p:cNvPr>
                <p:cNvSpPr txBox="1"/>
                <p:nvPr/>
              </p:nvSpPr>
              <p:spPr>
                <a:xfrm>
                  <a:off x="4006358" y="2356767"/>
                  <a:ext cx="387411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oMath>
                    </m:oMathPara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74365AE-AE21-59D4-AD62-F3AF288867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358" y="2356767"/>
                  <a:ext cx="387411" cy="24464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9DD6C988-7177-DFB5-B495-8EC4A47809BF}"/>
                    </a:ext>
                  </a:extLst>
                </p:cNvPr>
                <p:cNvSpPr txBox="1"/>
                <p:nvPr/>
              </p:nvSpPr>
              <p:spPr>
                <a:xfrm>
                  <a:off x="3718006" y="2115979"/>
                  <a:ext cx="615140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𝐊</m:t>
                      </m:r>
                    </m:oMath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3D0DB0BA-F6F9-4F14-196F-7072644D4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8006" y="2115979"/>
                  <a:ext cx="615140" cy="244647"/>
                </a:xfrm>
                <a:prstGeom prst="rect">
                  <a:avLst/>
                </a:prstGeom>
                <a:blipFill>
                  <a:blip r:embed="rId16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Rounded Rectangle 3123">
              <a:extLst>
                <a:ext uri="{FF2B5EF4-FFF2-40B4-BE49-F238E27FC236}">
                  <a16:creationId xmlns:a16="http://schemas.microsoft.com/office/drawing/2014/main" id="{15FEAF33-4F6E-A492-974E-100EEC0D9099}"/>
                </a:ext>
              </a:extLst>
            </p:cNvPr>
            <p:cNvSpPr/>
            <p:nvPr/>
          </p:nvSpPr>
          <p:spPr>
            <a:xfrm>
              <a:off x="4534111" y="2134570"/>
              <a:ext cx="682135" cy="505682"/>
            </a:xfrm>
            <a:prstGeom prst="roundRect">
              <a:avLst/>
            </a:prstGeom>
            <a:solidFill>
              <a:srgbClr val="FFC000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09A1CAA2-756F-0727-D3BB-3A1292D82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84448" y="2339384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0DE52F5A-9720-6340-0CC4-B02E7C16F41D}"/>
                    </a:ext>
                  </a:extLst>
                </p:cNvPr>
                <p:cNvSpPr txBox="1"/>
                <p:nvPr/>
              </p:nvSpPr>
              <p:spPr>
                <a:xfrm>
                  <a:off x="4862530" y="2350071"/>
                  <a:ext cx="289981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𝐊</m:t>
                        </m:r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1F2D8B02-6E5C-5782-48AC-FAECF969B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530" y="2350071"/>
                  <a:ext cx="289981" cy="24464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67E40A95-EC0C-9A95-500B-A92A21E40E87}"/>
                </a:ext>
              </a:extLst>
            </p:cNvPr>
            <p:cNvSpPr txBox="1"/>
            <p:nvPr/>
          </p:nvSpPr>
          <p:spPr>
            <a:xfrm>
              <a:off x="4525741" y="2108789"/>
              <a:ext cx="700863" cy="24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>
                  <a:latin typeface="Calibri" panose="020F0502020204030204" pitchFamily="34" charset="0"/>
                  <a:cs typeface="Calibri" panose="020F0502020204030204" pitchFamily="34" charset="0"/>
                </a:rPr>
                <a:t>DMMul_1</a:t>
              </a:r>
              <a:endParaRPr lang="en-US" sz="105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2072123E-CEF8-29EC-A110-DD80A9FA43E7}"/>
                </a:ext>
              </a:extLst>
            </p:cNvPr>
            <p:cNvCxnSpPr>
              <a:cxnSpLocks/>
              <a:endCxn id="159" idx="1"/>
            </p:cNvCxnSpPr>
            <p:nvPr/>
          </p:nvCxnSpPr>
          <p:spPr>
            <a:xfrm flipV="1">
              <a:off x="4323830" y="2472161"/>
              <a:ext cx="560618" cy="3987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Elbow Connector 3097">
              <a:extLst>
                <a:ext uri="{FF2B5EF4-FFF2-40B4-BE49-F238E27FC236}">
                  <a16:creationId xmlns:a16="http://schemas.microsoft.com/office/drawing/2014/main" id="{2F98FBE6-152E-165E-079F-D02D5A1E8476}"/>
                </a:ext>
              </a:extLst>
            </p:cNvPr>
            <p:cNvCxnSpPr>
              <a:cxnSpLocks/>
              <a:stCxn id="147" idx="3"/>
              <a:endCxn id="159" idx="2"/>
            </p:cNvCxnSpPr>
            <p:nvPr/>
          </p:nvCxnSpPr>
          <p:spPr>
            <a:xfrm flipV="1">
              <a:off x="4323830" y="2604938"/>
              <a:ext cx="691074" cy="259339"/>
            </a:xfrm>
            <a:prstGeom prst="bentConnector2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Rounded Rectangle 3133">
              <a:extLst>
                <a:ext uri="{FF2B5EF4-FFF2-40B4-BE49-F238E27FC236}">
                  <a16:creationId xmlns:a16="http://schemas.microsoft.com/office/drawing/2014/main" id="{BEC5E1B4-9909-6958-B90D-C73392693BE0}"/>
                </a:ext>
              </a:extLst>
            </p:cNvPr>
            <p:cNvSpPr/>
            <p:nvPr/>
          </p:nvSpPr>
          <p:spPr>
            <a:xfrm>
              <a:off x="5410921" y="2134570"/>
              <a:ext cx="682135" cy="505682"/>
            </a:xfrm>
            <a:prstGeom prst="roundRect">
              <a:avLst/>
            </a:prstGeom>
            <a:solidFill>
              <a:srgbClr val="00E0AF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81ED965E-03FB-1197-4CE8-611B2A196D49}"/>
                </a:ext>
              </a:extLst>
            </p:cNvPr>
            <p:cNvSpPr txBox="1"/>
            <p:nvPr/>
          </p:nvSpPr>
          <p:spPr>
            <a:xfrm>
              <a:off x="5410451" y="2108789"/>
              <a:ext cx="682605" cy="244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err="1">
                  <a:latin typeface="Calibri" panose="020F0502020204030204" pitchFamily="34" charset="0"/>
                  <a:cs typeface="Calibri" panose="020F0502020204030204" pitchFamily="34" charset="0"/>
                </a:rPr>
                <a:t>Softmax</a:t>
              </a:r>
              <a:endParaRPr lang="en-US" sz="105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18F6BE8-6D42-C87A-9E62-EA386C8B24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43877" y="2339384"/>
              <a:ext cx="415754" cy="265555"/>
            </a:xfrm>
            <a:prstGeom prst="rect">
              <a:avLst/>
            </a:prstGeom>
            <a:solidFill>
              <a:srgbClr val="EBF2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VFU</a:t>
              </a:r>
            </a:p>
          </p:txBody>
        </p: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3CD0E5CE-257F-0F24-13DE-689E09E601AD}"/>
                </a:ext>
              </a:extLst>
            </p:cNvPr>
            <p:cNvCxnSpPr>
              <a:cxnSpLocks/>
              <a:stCxn id="159" idx="3"/>
              <a:endCxn id="166" idx="1"/>
            </p:cNvCxnSpPr>
            <p:nvPr/>
          </p:nvCxnSpPr>
          <p:spPr>
            <a:xfrm>
              <a:off x="5145359" y="2472161"/>
              <a:ext cx="3985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Rounded Rectangle 3143">
              <a:extLst>
                <a:ext uri="{FF2B5EF4-FFF2-40B4-BE49-F238E27FC236}">
                  <a16:creationId xmlns:a16="http://schemas.microsoft.com/office/drawing/2014/main" id="{964587B2-5D4F-B6D3-53CD-4C9B299E8A30}"/>
                </a:ext>
              </a:extLst>
            </p:cNvPr>
            <p:cNvSpPr/>
            <p:nvPr/>
          </p:nvSpPr>
          <p:spPr>
            <a:xfrm>
              <a:off x="5406425" y="1563294"/>
              <a:ext cx="682135" cy="5056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6961ABC-D880-471A-FDC1-736D8DDBC1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9773" y="1768109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7B08CDF7-19E1-C389-EB74-93D1CED8D242}"/>
                    </a:ext>
                  </a:extLst>
                </p:cNvPr>
                <p:cNvSpPr txBox="1"/>
                <p:nvPr/>
              </p:nvSpPr>
              <p:spPr>
                <a:xfrm>
                  <a:off x="5333386" y="1771605"/>
                  <a:ext cx="352175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oMath>
                    </m:oMathPara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A24FC51F-9342-E871-5749-E76EDFED9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86" y="1771605"/>
                  <a:ext cx="352175" cy="2446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DA61558-E530-580D-230A-A346402334F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5689784" y="1816803"/>
              <a:ext cx="0" cy="15627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FC130566-4661-FCA9-E41B-FAD5763A8F67}"/>
                    </a:ext>
                  </a:extLst>
                </p:cNvPr>
                <p:cNvSpPr txBox="1"/>
                <p:nvPr/>
              </p:nvSpPr>
              <p:spPr>
                <a:xfrm>
                  <a:off x="5703214" y="1778303"/>
                  <a:ext cx="382977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84C59650-850F-7CB5-DFCF-50C6247464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3214" y="1778303"/>
                  <a:ext cx="382977" cy="24464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CEC9140C-FDBA-C739-676E-9D4A09F0BB68}"/>
                    </a:ext>
                  </a:extLst>
                </p:cNvPr>
                <p:cNvSpPr txBox="1"/>
                <p:nvPr/>
              </p:nvSpPr>
              <p:spPr>
                <a:xfrm>
                  <a:off x="5414861" y="1537514"/>
                  <a:ext cx="609228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E1739E7-2F3B-B6DD-FB96-3E3F6F0BB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4861" y="1537514"/>
                  <a:ext cx="609228" cy="244647"/>
                </a:xfrm>
                <a:prstGeom prst="rect">
                  <a:avLst/>
                </a:prstGeom>
                <a:blipFill>
                  <a:blip r:embed="rId20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Rounded Rectangle 3149">
              <a:extLst>
                <a:ext uri="{FF2B5EF4-FFF2-40B4-BE49-F238E27FC236}">
                  <a16:creationId xmlns:a16="http://schemas.microsoft.com/office/drawing/2014/main" id="{47B91A16-C75D-CF84-AE74-68DEB87D107A}"/>
                </a:ext>
              </a:extLst>
            </p:cNvPr>
            <p:cNvSpPr/>
            <p:nvPr/>
          </p:nvSpPr>
          <p:spPr>
            <a:xfrm>
              <a:off x="6228172" y="1556104"/>
              <a:ext cx="682135" cy="505682"/>
            </a:xfrm>
            <a:prstGeom prst="roundRect">
              <a:avLst/>
            </a:prstGeom>
            <a:solidFill>
              <a:srgbClr val="FFC000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057E71E-811B-9CBB-DFED-0F5DCF9830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2693" y="1760919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>
                  <a:extLst>
                    <a:ext uri="{FF2B5EF4-FFF2-40B4-BE49-F238E27FC236}">
                      <a16:creationId xmlns:a16="http://schemas.microsoft.com/office/drawing/2014/main" id="{2F8A72F2-2488-DEE3-AE2F-023F1C1591BF}"/>
                    </a:ext>
                  </a:extLst>
                </p:cNvPr>
                <p:cNvSpPr txBox="1"/>
                <p:nvPr/>
              </p:nvSpPr>
              <p:spPr>
                <a:xfrm>
                  <a:off x="6584514" y="1780704"/>
                  <a:ext cx="284070" cy="244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F2522B8B-A576-C4AE-A9FD-A70C550DD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4514" y="1780704"/>
                  <a:ext cx="284070" cy="2446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6074144-1EAC-D06E-252C-DFFC1919F021}"/>
                </a:ext>
              </a:extLst>
            </p:cNvPr>
            <p:cNvSpPr txBox="1"/>
            <p:nvPr/>
          </p:nvSpPr>
          <p:spPr>
            <a:xfrm>
              <a:off x="6224810" y="1530324"/>
              <a:ext cx="700863" cy="24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DMMul_2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75CD606-24D0-3A24-1DF8-D3E37D762B67}"/>
                </a:ext>
              </a:extLst>
            </p:cNvPr>
            <p:cNvCxnSpPr>
              <a:cxnSpLocks/>
              <a:endCxn id="175" idx="1"/>
            </p:cNvCxnSpPr>
            <p:nvPr/>
          </p:nvCxnSpPr>
          <p:spPr>
            <a:xfrm flipV="1">
              <a:off x="6020685" y="1893696"/>
              <a:ext cx="572009" cy="3987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3154">
              <a:extLst>
                <a:ext uri="{FF2B5EF4-FFF2-40B4-BE49-F238E27FC236}">
                  <a16:creationId xmlns:a16="http://schemas.microsoft.com/office/drawing/2014/main" id="{ADA75186-0DF0-1130-2673-A2EBBD9AEAF7}"/>
                </a:ext>
              </a:extLst>
            </p:cNvPr>
            <p:cNvCxnSpPr>
              <a:cxnSpLocks/>
              <a:stCxn id="166" idx="3"/>
              <a:endCxn id="175" idx="2"/>
            </p:cNvCxnSpPr>
            <p:nvPr/>
          </p:nvCxnSpPr>
          <p:spPr>
            <a:xfrm flipV="1">
              <a:off x="5959631" y="2026473"/>
              <a:ext cx="763519" cy="445688"/>
            </a:xfrm>
            <a:prstGeom prst="bentConnector2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37D97A7A-43DD-6C3C-5463-CAD4C22F7A5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31743" y="1816803"/>
              <a:ext cx="0" cy="1562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623D7829-86E0-C89E-76A6-3C089FE3E398}"/>
              </a:ext>
            </a:extLst>
          </p:cNvPr>
          <p:cNvGrpSpPr/>
          <p:nvPr/>
        </p:nvGrpSpPr>
        <p:grpSpPr>
          <a:xfrm>
            <a:off x="7650523" y="1565514"/>
            <a:ext cx="3279259" cy="1708813"/>
            <a:chOff x="7639913" y="600668"/>
            <a:chExt cx="4073791" cy="2085725"/>
          </a:xfrm>
        </p:grpSpPr>
        <p:sp>
          <p:nvSpPr>
            <p:cNvPr id="182" name="Rounded Rectangle 3161">
              <a:extLst>
                <a:ext uri="{FF2B5EF4-FFF2-40B4-BE49-F238E27FC236}">
                  <a16:creationId xmlns:a16="http://schemas.microsoft.com/office/drawing/2014/main" id="{CF780A1E-5203-CADD-5DC3-8B58A962017A}"/>
                </a:ext>
              </a:extLst>
            </p:cNvPr>
            <p:cNvSpPr/>
            <p:nvPr/>
          </p:nvSpPr>
          <p:spPr>
            <a:xfrm>
              <a:off x="7730649" y="2038554"/>
              <a:ext cx="847410" cy="617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CD6626F-3AB8-9225-FEA3-7B87752D6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9610" y="2067564"/>
              <a:ext cx="324128" cy="324128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DFE21BD6-551C-CCC5-AF57-F96EE5A55548}"/>
                    </a:ext>
                  </a:extLst>
                </p:cNvPr>
                <p:cNvSpPr txBox="1"/>
                <p:nvPr/>
              </p:nvSpPr>
              <p:spPr>
                <a:xfrm>
                  <a:off x="8099345" y="2080007"/>
                  <a:ext cx="483113" cy="313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B2F4BFE-DF93-6795-5416-D611467AF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9345" y="2080007"/>
                  <a:ext cx="483113" cy="313173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0FAD3DE7-8556-A3C6-58F4-3CF87425903D}"/>
                    </a:ext>
                  </a:extLst>
                </p:cNvPr>
                <p:cNvSpPr txBox="1"/>
                <p:nvPr/>
              </p:nvSpPr>
              <p:spPr>
                <a:xfrm>
                  <a:off x="7639913" y="2071831"/>
                  <a:ext cx="444848" cy="3131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𝐐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1C66EFC-C389-0C01-0B10-613225664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913" y="2071831"/>
                  <a:ext cx="444848" cy="313173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8C7071FE-4E21-BD57-F8B7-A2A340EA3799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082663" y="2139741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19B3F4A7-E7F6-9B06-D03D-922F9F4E8892}"/>
                    </a:ext>
                  </a:extLst>
                </p:cNvPr>
                <p:cNvSpPr txBox="1"/>
                <p:nvPr/>
              </p:nvSpPr>
              <p:spPr>
                <a:xfrm>
                  <a:off x="7733405" y="2387784"/>
                  <a:ext cx="766018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𝐐</m:t>
                      </m:r>
                    </m:oMath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D94C7D34-FB08-284A-6E27-8A61A54997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3405" y="2387784"/>
                  <a:ext cx="766018" cy="298609"/>
                </a:xfrm>
                <a:prstGeom prst="rect">
                  <a:avLst/>
                </a:prstGeom>
                <a:blipFill>
                  <a:blip r:embed="rId24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ounded Rectangle 3167">
              <a:extLst>
                <a:ext uri="{FF2B5EF4-FFF2-40B4-BE49-F238E27FC236}">
                  <a16:creationId xmlns:a16="http://schemas.microsoft.com/office/drawing/2014/main" id="{A410A80E-5A3D-41A8-C085-98D0C834D669}"/>
                </a:ext>
              </a:extLst>
            </p:cNvPr>
            <p:cNvSpPr/>
            <p:nvPr/>
          </p:nvSpPr>
          <p:spPr>
            <a:xfrm>
              <a:off x="7730649" y="1347745"/>
              <a:ext cx="847410" cy="617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AB078D2-1301-8C9F-1C6D-2B450767CA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9610" y="1597735"/>
              <a:ext cx="324128" cy="324128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07E2C75E-8065-4BDB-5763-9A59A809E120}"/>
                    </a:ext>
                  </a:extLst>
                </p:cNvPr>
                <p:cNvSpPr txBox="1"/>
                <p:nvPr/>
              </p:nvSpPr>
              <p:spPr>
                <a:xfrm>
                  <a:off x="7639913" y="1602002"/>
                  <a:ext cx="443013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9AD97BCA-17CB-7E07-F88D-320F7F6681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9913" y="1602002"/>
                  <a:ext cx="443013" cy="29860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8CA46168-3A84-56D9-20EB-4B5F94DA059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082663" y="1669912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>
                  <a:extLst>
                    <a:ext uri="{FF2B5EF4-FFF2-40B4-BE49-F238E27FC236}">
                      <a16:creationId xmlns:a16="http://schemas.microsoft.com/office/drawing/2014/main" id="{6EE889A8-70FF-6B30-02F9-11AE95B74EFD}"/>
                    </a:ext>
                  </a:extLst>
                </p:cNvPr>
                <p:cNvSpPr txBox="1"/>
                <p:nvPr/>
              </p:nvSpPr>
              <p:spPr>
                <a:xfrm>
                  <a:off x="8099345" y="1610178"/>
                  <a:ext cx="481277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𝐊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3FFD5D5B-2D82-5E4E-6F4B-30B2741581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9345" y="1610178"/>
                  <a:ext cx="481277" cy="298609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>
                  <a:extLst>
                    <a:ext uri="{FF2B5EF4-FFF2-40B4-BE49-F238E27FC236}">
                      <a16:creationId xmlns:a16="http://schemas.microsoft.com/office/drawing/2014/main" id="{C43ED8CA-DD01-78B5-A92E-38F848212BE2}"/>
                    </a:ext>
                  </a:extLst>
                </p:cNvPr>
                <p:cNvSpPr txBox="1"/>
                <p:nvPr/>
              </p:nvSpPr>
              <p:spPr>
                <a:xfrm>
                  <a:off x="7741129" y="1316278"/>
                  <a:ext cx="764182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𝐊</m:t>
                      </m:r>
                    </m:oMath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546B8EA4-8E05-EF72-D5F7-E10E9DAAD4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1129" y="1316278"/>
                  <a:ext cx="764182" cy="298609"/>
                </a:xfrm>
                <a:prstGeom prst="rect">
                  <a:avLst/>
                </a:prstGeom>
                <a:blipFill>
                  <a:blip r:embed="rId27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" name="Rounded Rectangle 3179">
              <a:extLst>
                <a:ext uri="{FF2B5EF4-FFF2-40B4-BE49-F238E27FC236}">
                  <a16:creationId xmlns:a16="http://schemas.microsoft.com/office/drawing/2014/main" id="{1872AA68-1D2A-AF61-E35E-8D5558BF3F92}"/>
                </a:ext>
              </a:extLst>
            </p:cNvPr>
            <p:cNvSpPr/>
            <p:nvPr/>
          </p:nvSpPr>
          <p:spPr>
            <a:xfrm>
              <a:off x="9781655" y="1338969"/>
              <a:ext cx="847410" cy="617220"/>
            </a:xfrm>
            <a:prstGeom prst="roundRect">
              <a:avLst/>
            </a:prstGeom>
            <a:solidFill>
              <a:srgbClr val="00E0AF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48414E3-ACFE-4FAE-221A-CF9DD20FE814}"/>
                </a:ext>
              </a:extLst>
            </p:cNvPr>
            <p:cNvSpPr txBox="1"/>
            <p:nvPr/>
          </p:nvSpPr>
          <p:spPr>
            <a:xfrm>
              <a:off x="9781071" y="1307502"/>
              <a:ext cx="847994" cy="29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err="1">
                  <a:latin typeface="Calibri" panose="020F0502020204030204" pitchFamily="34" charset="0"/>
                  <a:cs typeface="Calibri" panose="020F0502020204030204" pitchFamily="34" charset="0"/>
                </a:rPr>
                <a:t>Softmax</a:t>
              </a:r>
              <a:endParaRPr lang="en-US" sz="105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DDA8C9E-EBE7-A96F-856B-2714FDCE5D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48508" y="1596358"/>
              <a:ext cx="516487" cy="324128"/>
            </a:xfrm>
            <a:prstGeom prst="rect">
              <a:avLst/>
            </a:prstGeom>
            <a:solidFill>
              <a:srgbClr val="EBF2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VFU</a:t>
              </a:r>
            </a:p>
          </p:txBody>
        </p:sp>
        <p:sp>
          <p:nvSpPr>
            <p:cNvPr id="197" name="Rounded Rectangle 3183">
              <a:extLst>
                <a:ext uri="{FF2B5EF4-FFF2-40B4-BE49-F238E27FC236}">
                  <a16:creationId xmlns:a16="http://schemas.microsoft.com/office/drawing/2014/main" id="{393ABBC2-FEB6-08FC-D8C1-240262A3B4FF}"/>
                </a:ext>
              </a:extLst>
            </p:cNvPr>
            <p:cNvSpPr/>
            <p:nvPr/>
          </p:nvSpPr>
          <p:spPr>
            <a:xfrm>
              <a:off x="9775629" y="646789"/>
              <a:ext cx="847410" cy="61722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B72E6A8-4170-011F-E6B2-DAD8B03CBF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14590" y="896779"/>
              <a:ext cx="324128" cy="324128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A1B1D2F3-E9B1-4DD0-77E3-5F0CAB10F4B4}"/>
                    </a:ext>
                  </a:extLst>
                </p:cNvPr>
                <p:cNvSpPr txBox="1"/>
                <p:nvPr/>
              </p:nvSpPr>
              <p:spPr>
                <a:xfrm>
                  <a:off x="9684893" y="901046"/>
                  <a:ext cx="437504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193405A1-4D7C-9163-61C6-143CE600D0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4893" y="901046"/>
                  <a:ext cx="437504" cy="29860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D9D972C8-41C6-172E-13C3-B0CFB63EE9B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127643" y="954517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19CDCD7F-73D9-0941-2177-83ED873B8F26}"/>
                    </a:ext>
                  </a:extLst>
                </p:cNvPr>
                <p:cNvSpPr txBox="1"/>
                <p:nvPr/>
              </p:nvSpPr>
              <p:spPr>
                <a:xfrm>
                  <a:off x="10144326" y="909223"/>
                  <a:ext cx="475768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sz="1050" b="1" i="0" smtClean="0">
                                <a:latin typeface="Cambria Math" panose="02040503050406030204" pitchFamily="18" charset="0"/>
                              </a:rPr>
                              <m:t>𝐕</m:t>
                            </m:r>
                          </m:sub>
                        </m:sSub>
                      </m:oMath>
                    </m:oMathPara>
                  </a14:m>
                  <a:endParaRPr lang="en-US" sz="105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F773AC20-883F-4AD2-345C-1B69F2CE5E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4326" y="909223"/>
                  <a:ext cx="475768" cy="298609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D28F04B-B582-C889-2EB7-0D0393D3F881}"/>
                    </a:ext>
                  </a:extLst>
                </p:cNvPr>
                <p:cNvSpPr txBox="1"/>
                <p:nvPr/>
              </p:nvSpPr>
              <p:spPr>
                <a:xfrm>
                  <a:off x="9786109" y="615322"/>
                  <a:ext cx="756838" cy="29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Linear </a:t>
                  </a:r>
                  <a14:m>
                    <m:oMath xmlns:m="http://schemas.openxmlformats.org/officeDocument/2006/math">
                      <m:r>
                        <a:rPr lang="en-US" sz="1050" b="1" i="0" smtClean="0">
                          <a:latin typeface="Cambria Math" panose="02040503050406030204" pitchFamily="18" charset="0"/>
                        </a:rPr>
                        <m:t>𝐕</m:t>
                      </m:r>
                    </m:oMath>
                  </a14:m>
                  <a:endParaRPr lang="en-US" sz="105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3B26FD9-F8FD-F5C6-19D4-F4839BEB3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6109" y="615322"/>
                  <a:ext cx="756838" cy="298609"/>
                </a:xfrm>
                <a:prstGeom prst="rect">
                  <a:avLst/>
                </a:prstGeom>
                <a:blipFill>
                  <a:blip r:embed="rId29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3" name="Rounded Rectangle 3173">
              <a:extLst>
                <a:ext uri="{FF2B5EF4-FFF2-40B4-BE49-F238E27FC236}">
                  <a16:creationId xmlns:a16="http://schemas.microsoft.com/office/drawing/2014/main" id="{884F2C79-FA92-15F7-480F-C1ADFB5AF20C}"/>
                </a:ext>
              </a:extLst>
            </p:cNvPr>
            <p:cNvSpPr/>
            <p:nvPr/>
          </p:nvSpPr>
          <p:spPr>
            <a:xfrm>
              <a:off x="8756152" y="1338969"/>
              <a:ext cx="847410" cy="617220"/>
            </a:xfrm>
            <a:prstGeom prst="roundRect">
              <a:avLst/>
            </a:prstGeom>
            <a:solidFill>
              <a:srgbClr val="FFC000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1AE0452-8BC7-AEF8-5DCD-1321EFA9569D}"/>
                </a:ext>
              </a:extLst>
            </p:cNvPr>
            <p:cNvSpPr txBox="1"/>
            <p:nvPr/>
          </p:nvSpPr>
          <p:spPr>
            <a:xfrm>
              <a:off x="8716041" y="1307502"/>
              <a:ext cx="929072" cy="29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DMMul_1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A04D58E-6519-3F0C-DD12-BC6F7A1BC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3145" y="1596358"/>
              <a:ext cx="516487" cy="324128"/>
            </a:xfrm>
            <a:prstGeom prst="rect">
              <a:avLst/>
            </a:prstGeom>
            <a:solidFill>
              <a:srgbClr val="EBF2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VFU</a:t>
              </a:r>
            </a:p>
          </p:txBody>
        </p: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33A458F-FFF3-BBA5-2E15-5580EB45D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9895" y="1761424"/>
              <a:ext cx="466412" cy="7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3193D4C3-27FE-9427-8022-27D5A59D6732}"/>
                </a:ext>
              </a:extLst>
            </p:cNvPr>
            <p:cNvCxnSpPr>
              <a:cxnSpLocks/>
              <a:stCxn id="205" idx="3"/>
            </p:cNvCxnSpPr>
            <p:nvPr/>
          </p:nvCxnSpPr>
          <p:spPr>
            <a:xfrm>
              <a:off x="9439632" y="1758422"/>
              <a:ext cx="495792" cy="13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lbow Connector 3225">
              <a:extLst>
                <a:ext uri="{FF2B5EF4-FFF2-40B4-BE49-F238E27FC236}">
                  <a16:creationId xmlns:a16="http://schemas.microsoft.com/office/drawing/2014/main" id="{52CC0ED2-EA28-69C8-AA12-942B809AF406}"/>
                </a:ext>
              </a:extLst>
            </p:cNvPr>
            <p:cNvCxnSpPr>
              <a:cxnSpLocks/>
              <a:stCxn id="183" idx="3"/>
              <a:endCxn id="205" idx="2"/>
            </p:cNvCxnSpPr>
            <p:nvPr/>
          </p:nvCxnSpPr>
          <p:spPr>
            <a:xfrm flipV="1">
              <a:off x="8493738" y="1920486"/>
              <a:ext cx="687651" cy="309142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ounded Rectangle 3232">
              <a:extLst>
                <a:ext uri="{FF2B5EF4-FFF2-40B4-BE49-F238E27FC236}">
                  <a16:creationId xmlns:a16="http://schemas.microsoft.com/office/drawing/2014/main" id="{840F7E51-24CB-FA7A-B76C-4C086F757902}"/>
                </a:ext>
              </a:extLst>
            </p:cNvPr>
            <p:cNvSpPr/>
            <p:nvPr/>
          </p:nvSpPr>
          <p:spPr>
            <a:xfrm>
              <a:off x="10824743" y="632134"/>
              <a:ext cx="847410" cy="617220"/>
            </a:xfrm>
            <a:prstGeom prst="roundRect">
              <a:avLst/>
            </a:prstGeom>
            <a:solidFill>
              <a:srgbClr val="FFC000"/>
            </a:solidFill>
            <a:ln w="12700"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6644628-40DA-60BE-4FA6-59FAC96D7EDC}"/>
                </a:ext>
              </a:extLst>
            </p:cNvPr>
            <p:cNvSpPr txBox="1"/>
            <p:nvPr/>
          </p:nvSpPr>
          <p:spPr>
            <a:xfrm>
              <a:off x="10784632" y="600668"/>
              <a:ext cx="929072" cy="29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DMMul_2</a:t>
              </a:r>
              <a:endParaRPr lang="en-US" sz="105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FDBAB9C4-0631-6199-8D77-CF5C23452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1736" y="889523"/>
              <a:ext cx="516487" cy="324128"/>
            </a:xfrm>
            <a:prstGeom prst="rect">
              <a:avLst/>
            </a:prstGeom>
            <a:solidFill>
              <a:srgbClr val="EBF2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VFU</a:t>
              </a:r>
            </a:p>
          </p:txBody>
        </p: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C73DABF1-2C81-385B-D646-3452E8B1B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45800" y="1056431"/>
              <a:ext cx="466412" cy="7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Elbow Connector 3194">
              <a:extLst>
                <a:ext uri="{FF2B5EF4-FFF2-40B4-BE49-F238E27FC236}">
                  <a16:creationId xmlns:a16="http://schemas.microsoft.com/office/drawing/2014/main" id="{7A16BFEE-45F2-042E-290D-F39A05860CAD}"/>
                </a:ext>
              </a:extLst>
            </p:cNvPr>
            <p:cNvCxnSpPr>
              <a:cxnSpLocks/>
              <a:stCxn id="196" idx="3"/>
              <a:endCxn id="211" idx="2"/>
            </p:cNvCxnSpPr>
            <p:nvPr/>
          </p:nvCxnSpPr>
          <p:spPr>
            <a:xfrm flipV="1">
              <a:off x="10464995" y="1213651"/>
              <a:ext cx="784985" cy="54477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2DC5E54B-575C-2AE0-9A34-0E9FE4B9277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1605293" y="954517"/>
              <a:ext cx="0" cy="1941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5CAA11CA-B02B-7877-042F-FE71DF482437}"/>
              </a:ext>
            </a:extLst>
          </p:cNvPr>
          <p:cNvSpPr txBox="1"/>
          <p:nvPr/>
        </p:nvSpPr>
        <p:spPr>
          <a:xfrm>
            <a:off x="720829" y="1006631"/>
            <a:ext cx="1864242" cy="413258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ctr"/>
            <a:r>
              <a:rPr lang="en-US" sz="1400" b="1" dirty="0"/>
              <a:t>Self-Attention</a:t>
            </a:r>
            <a:endParaRPr lang="en-GB" sz="1400" b="1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AE6651B4-0F40-8E5E-CA91-4C9ECFC3D313}"/>
              </a:ext>
            </a:extLst>
          </p:cNvPr>
          <p:cNvSpPr txBox="1"/>
          <p:nvPr/>
        </p:nvSpPr>
        <p:spPr>
          <a:xfrm>
            <a:off x="4699319" y="965967"/>
            <a:ext cx="1864242" cy="549787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ctr"/>
            <a:r>
              <a:rPr lang="en-US" sz="1300" b="1" dirty="0" err="1"/>
              <a:t>DMMul</a:t>
            </a:r>
            <a:r>
              <a:rPr lang="en-US" sz="1300" b="1" dirty="0"/>
              <a:t>: DPE</a:t>
            </a:r>
          </a:p>
          <a:p>
            <a:pPr algn="ctr"/>
            <a:r>
              <a:rPr lang="en-US" sz="1300" b="1" dirty="0" err="1"/>
              <a:t>Softmax</a:t>
            </a:r>
            <a:r>
              <a:rPr lang="en-US" sz="1300" b="1" dirty="0"/>
              <a:t>: VFU</a:t>
            </a:r>
            <a:endParaRPr lang="en-GB" sz="1300" b="1" dirty="0"/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B3B2C2F-0661-8B47-A905-854A4BE64119}"/>
              </a:ext>
            </a:extLst>
          </p:cNvPr>
          <p:cNvSpPr txBox="1"/>
          <p:nvPr/>
        </p:nvSpPr>
        <p:spPr>
          <a:xfrm>
            <a:off x="8524559" y="986697"/>
            <a:ext cx="1864242" cy="549787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ctr"/>
            <a:r>
              <a:rPr lang="en-US" sz="1300" b="1" dirty="0" err="1"/>
              <a:t>DMMul</a:t>
            </a:r>
            <a:r>
              <a:rPr lang="en-US" sz="1300" b="1" dirty="0"/>
              <a:t>: VFU</a:t>
            </a:r>
          </a:p>
          <a:p>
            <a:pPr algn="ctr"/>
            <a:r>
              <a:rPr lang="en-US" sz="1300" b="1" dirty="0" err="1"/>
              <a:t>Softmax</a:t>
            </a:r>
            <a:r>
              <a:rPr lang="en-US" sz="1300" b="1" dirty="0"/>
              <a:t>: VFU</a:t>
            </a:r>
            <a:endParaRPr lang="en-GB" sz="1300" b="1" dirty="0"/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0A194A1B-FE7F-F569-0A2A-3BA6799B7522}"/>
              </a:ext>
            </a:extLst>
          </p:cNvPr>
          <p:cNvCxnSpPr>
            <a:cxnSpLocks/>
          </p:cNvCxnSpPr>
          <p:nvPr/>
        </p:nvCxnSpPr>
        <p:spPr>
          <a:xfrm>
            <a:off x="3390184" y="965080"/>
            <a:ext cx="0" cy="2937935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E97251B8-C18A-45A1-1B5F-99C9B1855A38}"/>
              </a:ext>
            </a:extLst>
          </p:cNvPr>
          <p:cNvCxnSpPr>
            <a:cxnSpLocks/>
          </p:cNvCxnSpPr>
          <p:nvPr/>
        </p:nvCxnSpPr>
        <p:spPr>
          <a:xfrm>
            <a:off x="-7170" y="3903015"/>
            <a:ext cx="12192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2991864-12E2-5A39-A8B2-AA0F970AF3A1}"/>
              </a:ext>
            </a:extLst>
          </p:cNvPr>
          <p:cNvGrpSpPr/>
          <p:nvPr/>
        </p:nvGrpSpPr>
        <p:grpSpPr>
          <a:xfrm>
            <a:off x="5782387" y="3438756"/>
            <a:ext cx="3088148" cy="356041"/>
            <a:chOff x="5705475" y="3200400"/>
            <a:chExt cx="3426646" cy="413258"/>
          </a:xfrm>
        </p:grpSpPr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B76264A9-5F55-3D88-908D-2C264A18BA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35919" y="3266988"/>
              <a:ext cx="260912" cy="265555"/>
            </a:xfrm>
            <a:prstGeom prst="rect">
              <a:avLst/>
            </a:prstGeom>
            <a:solidFill>
              <a:srgbClr val="92CDD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A9AAFEE7-AF7E-6E39-BFA2-02506DCBCB5F}"/>
                </a:ext>
              </a:extLst>
            </p:cNvPr>
            <p:cNvSpPr txBox="1"/>
            <p:nvPr/>
          </p:nvSpPr>
          <p:spPr>
            <a:xfrm>
              <a:off x="6088830" y="3266988"/>
              <a:ext cx="474731" cy="24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= DPE</a:t>
              </a:r>
            </a:p>
          </p:txBody>
        </p: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FC1782DD-78A7-5C1D-D0B0-0B725BD7D38A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983047" y="3322878"/>
              <a:ext cx="0" cy="15627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50B3F889-BBBD-9D83-3D2C-C6D468F6B16D}"/>
                </a:ext>
              </a:extLst>
            </p:cNvPr>
            <p:cNvSpPr txBox="1"/>
            <p:nvPr/>
          </p:nvSpPr>
          <p:spPr>
            <a:xfrm>
              <a:off x="7050003" y="3266988"/>
              <a:ext cx="745203" cy="24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= DPE read</a:t>
              </a:r>
            </a:p>
          </p:txBody>
        </p: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4766E034-857E-94FA-5F53-FF96D6394AF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41287" y="3325480"/>
              <a:ext cx="0" cy="156276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11423FE4-16BA-FCC4-1A32-9B4DD985CB1B}"/>
                </a:ext>
              </a:extLst>
            </p:cNvPr>
            <p:cNvSpPr txBox="1"/>
            <p:nvPr/>
          </p:nvSpPr>
          <p:spPr>
            <a:xfrm>
              <a:off x="8208243" y="3266988"/>
              <a:ext cx="780675" cy="244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= DPE write</a:t>
              </a:r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A6F66F33-1835-72B4-EE6D-CF8D92A605A9}"/>
                </a:ext>
              </a:extLst>
            </p:cNvPr>
            <p:cNvSpPr/>
            <p:nvPr/>
          </p:nvSpPr>
          <p:spPr>
            <a:xfrm>
              <a:off x="5705475" y="3200400"/>
              <a:ext cx="3426646" cy="4132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4475611C-C189-AAAA-32DF-1719B1004CC3}"/>
              </a:ext>
            </a:extLst>
          </p:cNvPr>
          <p:cNvCxnSpPr>
            <a:cxnSpLocks/>
          </p:cNvCxnSpPr>
          <p:nvPr/>
        </p:nvCxnSpPr>
        <p:spPr>
          <a:xfrm>
            <a:off x="0" y="973531"/>
            <a:ext cx="121920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8CB3DC-BFC9-4E62-9A27-676905C90E29}"/>
              </a:ext>
            </a:extLst>
          </p:cNvPr>
          <p:cNvSpPr txBox="1"/>
          <p:nvPr/>
        </p:nvSpPr>
        <p:spPr>
          <a:xfrm>
            <a:off x="374904" y="3916180"/>
            <a:ext cx="11397107" cy="2259514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algn="l"/>
            <a:r>
              <a:rPr lang="en-US" b="1" dirty="0"/>
              <a:t>Non-VMM </a:t>
            </a:r>
            <a:r>
              <a:rPr lang="en-US" altLang="zh-CN" b="1" dirty="0"/>
              <a:t>operations</a:t>
            </a:r>
            <a:r>
              <a:rPr lang="en-US" b="1" dirty="0"/>
              <a:t> are pervasive in Attention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Data Dependent Matrix Multiplication (</a:t>
            </a:r>
            <a:r>
              <a:rPr lang="en-US" dirty="0" err="1"/>
              <a:t>DMMul</a:t>
            </a:r>
            <a:r>
              <a:rPr lang="en-US" dirty="0"/>
              <a:t>): both operands (e.g., Q, K) are dynamically generated for each input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Opt</a:t>
            </a:r>
            <a:r>
              <a:rPr lang="en-US" dirty="0"/>
              <a:t> 1: Frequent ReRAM reprogramming is required.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Opt</a:t>
            </a:r>
            <a:r>
              <a:rPr lang="en-US" dirty="0"/>
              <a:t> 2: Digital multipliers ( Vector Functional Units) are needed.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 err="1"/>
              <a:t>Softmax</a:t>
            </a:r>
            <a:r>
              <a:rPr lang="en-US" dirty="0"/>
              <a:t> involves exponentiation and division operations.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zh-CN" dirty="0"/>
              <a:t>New activations (e.g., GELU) may be introduced in future models.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74A218-6B60-A0ED-CF03-F5955F52640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10099" y="5333887"/>
            <a:ext cx="840814" cy="5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0AC8-0F3C-631C-AA53-5BA9A26C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F764E-B7AC-73E7-460D-4381948F8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1F73-211D-1477-59C3-CB5274A3B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BBCC0A1-33A7-0F74-8AD6-B50232693F2F}"/>
              </a:ext>
            </a:extLst>
          </p:cNvPr>
          <p:cNvGrpSpPr/>
          <p:nvPr/>
        </p:nvGrpSpPr>
        <p:grpSpPr>
          <a:xfrm>
            <a:off x="2186611" y="1308660"/>
            <a:ext cx="8278845" cy="2747534"/>
            <a:chOff x="1865599" y="3921564"/>
            <a:chExt cx="8278845" cy="2747534"/>
          </a:xfrm>
        </p:grpSpPr>
        <p:pic>
          <p:nvPicPr>
            <p:cNvPr id="216" name="Graphic 215">
              <a:extLst>
                <a:ext uri="{FF2B5EF4-FFF2-40B4-BE49-F238E27FC236}">
                  <a16:creationId xmlns:a16="http://schemas.microsoft.com/office/drawing/2014/main" id="{B5AE38E6-DA0D-B9FB-9DF0-5252E7A46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3773" r="28976"/>
            <a:stretch/>
          </p:blipFill>
          <p:spPr>
            <a:xfrm>
              <a:off x="1865599" y="4074393"/>
              <a:ext cx="6015714" cy="2594705"/>
            </a:xfrm>
            <a:prstGeom prst="rect">
              <a:avLst/>
            </a:prstGeom>
          </p:spPr>
        </p:pic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2CEFA0F1-0FF7-2435-4068-BF5435BB1549}"/>
                </a:ext>
              </a:extLst>
            </p:cNvPr>
            <p:cNvSpPr txBox="1"/>
            <p:nvPr/>
          </p:nvSpPr>
          <p:spPr>
            <a:xfrm>
              <a:off x="8744404" y="4854125"/>
              <a:ext cx="660758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Crossbar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5E1B76C0-C4F6-B088-6A90-72A810A472A8}"/>
                </a:ext>
              </a:extLst>
            </p:cNvPr>
            <p:cNvSpPr txBox="1"/>
            <p:nvPr/>
          </p:nvSpPr>
          <p:spPr>
            <a:xfrm>
              <a:off x="8744404" y="5097550"/>
              <a:ext cx="14000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Data movement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B243E380-78A5-24FB-058E-743C36AC5D49}"/>
                </a:ext>
              </a:extLst>
            </p:cNvPr>
            <p:cNvSpPr txBox="1"/>
            <p:nvPr/>
          </p:nvSpPr>
          <p:spPr>
            <a:xfrm>
              <a:off x="8747751" y="5349516"/>
              <a:ext cx="418704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DAC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10C11B7-34CC-ACA9-42A6-4ACDAF47EA53}"/>
                </a:ext>
              </a:extLst>
            </p:cNvPr>
            <p:cNvSpPr txBox="1"/>
            <p:nvPr/>
          </p:nvSpPr>
          <p:spPr>
            <a:xfrm>
              <a:off x="8752418" y="5603992"/>
              <a:ext cx="410690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VFU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8ECABE39-C80F-B171-7584-9DBA24F09FA4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039669" y="5635577"/>
              <a:ext cx="156794" cy="169483"/>
            </a:xfrm>
            <a:prstGeom prst="rect">
              <a:avLst/>
            </a:prstGeom>
            <a:solidFill>
              <a:srgbClr val="1764AB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AB10D08-D032-3177-2AE1-B4E8EFDFA83D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459394" y="5647464"/>
              <a:ext cx="156794" cy="169483"/>
            </a:xfrm>
            <a:prstGeom prst="rect">
              <a:avLst/>
            </a:prstGeom>
            <a:solidFill>
              <a:srgbClr val="BC1319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80DC3BE-25B3-B023-6A5B-E58942F322F5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039669" y="4653063"/>
              <a:ext cx="156794" cy="169483"/>
            </a:xfrm>
            <a:prstGeom prst="rect">
              <a:avLst/>
            </a:prstGeom>
            <a:solidFill>
              <a:srgbClr val="F7FBFF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190BDDC-1A55-E864-5EA6-3BE8974F51C9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459394" y="4648736"/>
              <a:ext cx="156794" cy="169483"/>
            </a:xfrm>
            <a:prstGeom prst="rect">
              <a:avLst/>
            </a:prstGeom>
            <a:solidFill>
              <a:srgbClr val="FFF5EF"/>
            </a:solidFill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5D31A65-81EC-7187-1D89-A15EB07CE3F6}"/>
                </a:ext>
              </a:extLst>
            </p:cNvPr>
            <p:cNvSpPr txBox="1"/>
            <p:nvPr/>
          </p:nvSpPr>
          <p:spPr>
            <a:xfrm>
              <a:off x="8744404" y="4606263"/>
              <a:ext cx="418704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ADC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F14DDDF3-A996-AB44-2E18-8C04D2DD4F91}"/>
                </a:ext>
              </a:extLst>
            </p:cNvPr>
            <p:cNvSpPr txBox="1"/>
            <p:nvPr/>
          </p:nvSpPr>
          <p:spPr>
            <a:xfrm>
              <a:off x="7881313" y="4403134"/>
              <a:ext cx="510076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ISAAC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4960D89-C1E0-CA4B-6299-662A4437FB3B}"/>
                </a:ext>
              </a:extLst>
            </p:cNvPr>
            <p:cNvSpPr txBox="1"/>
            <p:nvPr/>
          </p:nvSpPr>
          <p:spPr>
            <a:xfrm>
              <a:off x="8271706" y="4401320"/>
              <a:ext cx="593432" cy="235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RAELLA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54AF5CD0-8BF6-9698-5E3D-47E28F16B3F9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8052415" y="4189074"/>
              <a:ext cx="1601674" cy="190737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0FF7A7D3-8AF6-916F-CCB7-0375B851473A}"/>
                </a:ext>
              </a:extLst>
            </p:cNvPr>
            <p:cNvSpPr txBox="1"/>
            <p:nvPr/>
          </p:nvSpPr>
          <p:spPr>
            <a:xfrm>
              <a:off x="2807153" y="6118567"/>
              <a:ext cx="4603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LeNet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541C12CF-9935-DE64-7BD6-570796D3B170}"/>
                </a:ext>
              </a:extLst>
            </p:cNvPr>
            <p:cNvSpPr txBox="1"/>
            <p:nvPr/>
          </p:nvSpPr>
          <p:spPr>
            <a:xfrm>
              <a:off x="3350643" y="6118567"/>
              <a:ext cx="6351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ResNet18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AE514639-7215-09BF-966F-FBF244E9601B}"/>
                </a:ext>
              </a:extLst>
            </p:cNvPr>
            <p:cNvSpPr txBox="1"/>
            <p:nvPr/>
          </p:nvSpPr>
          <p:spPr>
            <a:xfrm>
              <a:off x="3933310" y="6118567"/>
              <a:ext cx="46358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SENet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9977E953-8E0C-65EB-AF61-B1E5CDFD938D}"/>
                </a:ext>
              </a:extLst>
            </p:cNvPr>
            <p:cNvSpPr txBox="1"/>
            <p:nvPr/>
          </p:nvSpPr>
          <p:spPr>
            <a:xfrm>
              <a:off x="4301346" y="6122415"/>
              <a:ext cx="7409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EfficientNet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8DA75D46-CAB7-5ABE-1D9E-5E2ED9BD084C}"/>
                </a:ext>
              </a:extLst>
            </p:cNvPr>
            <p:cNvSpPr txBox="1"/>
            <p:nvPr/>
          </p:nvSpPr>
          <p:spPr>
            <a:xfrm>
              <a:off x="4950325" y="6118567"/>
              <a:ext cx="6351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ResNet34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FAF2CC3-029A-9504-CBD9-FB626B0836A6}"/>
                </a:ext>
              </a:extLst>
            </p:cNvPr>
            <p:cNvSpPr txBox="1"/>
            <p:nvPr/>
          </p:nvSpPr>
          <p:spPr>
            <a:xfrm>
              <a:off x="5533746" y="6118567"/>
              <a:ext cx="51007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VGG11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34E296C3-E039-AC87-2772-40FB58258634}"/>
                </a:ext>
              </a:extLst>
            </p:cNvPr>
            <p:cNvSpPr txBox="1"/>
            <p:nvPr/>
          </p:nvSpPr>
          <p:spPr>
            <a:xfrm>
              <a:off x="5968581" y="6122415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ShuffleNet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8F1946E-D8A3-E152-0AC8-4372B3EDE685}"/>
                </a:ext>
              </a:extLst>
            </p:cNvPr>
            <p:cNvSpPr txBox="1"/>
            <p:nvPr/>
          </p:nvSpPr>
          <p:spPr>
            <a:xfrm>
              <a:off x="6550389" y="6122415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DenseNet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8C55795-C29D-6A24-8560-402F7A927FCC}"/>
                </a:ext>
              </a:extLst>
            </p:cNvPr>
            <p:cNvSpPr txBox="1"/>
            <p:nvPr/>
          </p:nvSpPr>
          <p:spPr>
            <a:xfrm>
              <a:off x="7156540" y="6118567"/>
              <a:ext cx="6367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Calibri" panose="020F0502020204030204" pitchFamily="34" charset="0"/>
                  <a:cs typeface="Calibri" panose="020F0502020204030204" pitchFamily="34" charset="0"/>
                </a:rPr>
                <a:t>BERT-tiny</a:t>
              </a:r>
            </a:p>
          </p:txBody>
        </p: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1503A5E-83D4-9F28-3A00-0259BF584BBF}"/>
                </a:ext>
              </a:extLst>
            </p:cNvPr>
            <p:cNvGrpSpPr/>
            <p:nvPr/>
          </p:nvGrpSpPr>
          <p:grpSpPr>
            <a:xfrm>
              <a:off x="2713634" y="3961921"/>
              <a:ext cx="5078950" cy="196939"/>
              <a:chOff x="2225273" y="5577031"/>
              <a:chExt cx="5078950" cy="1024103"/>
            </a:xfrm>
          </p:grpSpPr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69E24ABE-3E40-0660-1C4C-C633E49E8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7560" y="5585355"/>
                <a:ext cx="0" cy="101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C2099831-DDEC-FF60-B819-C895B95156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04223" y="5585355"/>
                <a:ext cx="0" cy="101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E3DE69B1-7F7F-FF3B-6D32-7E44D02C6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5273" y="5584433"/>
                <a:ext cx="0" cy="101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1444E27D-F001-76F6-5D06-4859649CE4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7474" y="5584433"/>
                <a:ext cx="0" cy="101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5146F387-F575-E657-A894-D3D05E6E1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88863" y="5577031"/>
                <a:ext cx="0" cy="101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877F890-0793-1235-5AED-992CD837F345}"/>
                </a:ext>
              </a:extLst>
            </p:cNvPr>
            <p:cNvSpPr txBox="1"/>
            <p:nvPr/>
          </p:nvSpPr>
          <p:spPr>
            <a:xfrm>
              <a:off x="2760397" y="3921564"/>
              <a:ext cx="6222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MNIST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7E75219-F72D-FB17-D719-226A020EBD08}"/>
                </a:ext>
              </a:extLst>
            </p:cNvPr>
            <p:cNvSpPr txBox="1"/>
            <p:nvPr/>
          </p:nvSpPr>
          <p:spPr>
            <a:xfrm>
              <a:off x="3429360" y="3921564"/>
              <a:ext cx="16413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CIFAR10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A7BF5A3A-7ABA-04A2-2647-A97DD6109744}"/>
                </a:ext>
              </a:extLst>
            </p:cNvPr>
            <p:cNvSpPr txBox="1"/>
            <p:nvPr/>
          </p:nvSpPr>
          <p:spPr>
            <a:xfrm>
              <a:off x="5070749" y="3921564"/>
              <a:ext cx="21986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ImageNet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02B9A1CF-CD74-44C2-8DD9-C53944793D36}"/>
                </a:ext>
              </a:extLst>
            </p:cNvPr>
            <p:cNvSpPr txBox="1"/>
            <p:nvPr/>
          </p:nvSpPr>
          <p:spPr>
            <a:xfrm>
              <a:off x="7156540" y="3921564"/>
              <a:ext cx="6222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GLUE</a:t>
              </a:r>
            </a:p>
          </p:txBody>
        </p: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C8986D50-7142-0B50-5010-09528F6B3751}"/>
                </a:ext>
              </a:extLst>
            </p:cNvPr>
            <p:cNvGrpSpPr/>
            <p:nvPr/>
          </p:nvGrpSpPr>
          <p:grpSpPr>
            <a:xfrm>
              <a:off x="8031341" y="4900703"/>
              <a:ext cx="173451" cy="163932"/>
              <a:chOff x="8572199" y="5025341"/>
              <a:chExt cx="173451" cy="163932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F8C6DB45-FA65-02F5-4DDF-8D169F9C55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578544" y="5018996"/>
                <a:ext cx="156794" cy="169483"/>
              </a:xfrm>
              <a:prstGeom prst="rect">
                <a:avLst/>
              </a:prstGeom>
              <a:solidFill>
                <a:srgbClr val="D0E2F2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7C7F2687-0615-7341-B883-312F967C624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77722" y="5028158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9B881DC8-B556-E7A2-4767-51941B7BE61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74197" y="5027964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479977F8-BEA0-6176-6E07-7BCF473D39E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661665" y="5110876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707F8A1-BECD-EC8F-03D0-29A7A150FF70}"/>
                </a:ext>
              </a:extLst>
            </p:cNvPr>
            <p:cNvGrpSpPr/>
            <p:nvPr/>
          </p:nvGrpSpPr>
          <p:grpSpPr>
            <a:xfrm>
              <a:off x="8452064" y="4901225"/>
              <a:ext cx="171454" cy="161308"/>
              <a:chOff x="8994004" y="5024352"/>
              <a:chExt cx="171454" cy="161308"/>
            </a:xfrm>
          </p:grpSpPr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82E699E-EFD6-EF6A-9DE2-43A78D880F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9000836" y="5019293"/>
                <a:ext cx="156794" cy="169483"/>
              </a:xfrm>
              <a:prstGeom prst="rect">
                <a:avLst/>
              </a:prstGeom>
              <a:solidFill>
                <a:srgbClr val="FECAB5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F1FDA4A-DB84-A45D-0BC6-70EAB7DA8D8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97530" y="5024546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ADB1EFD3-FDC7-D9B7-E621-2D5F6D749ED6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94004" y="5024352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2E49EF94-62B8-4DCC-0B48-8AF3645ECAF7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9081472" y="5107263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C6BBC894-4E89-1EB2-FCDA-6FE70120C4B9}"/>
                </a:ext>
              </a:extLst>
            </p:cNvPr>
            <p:cNvGrpSpPr/>
            <p:nvPr/>
          </p:nvGrpSpPr>
          <p:grpSpPr>
            <a:xfrm>
              <a:off x="8029666" y="5149136"/>
              <a:ext cx="176801" cy="161441"/>
              <a:chOff x="8569068" y="5261042"/>
              <a:chExt cx="176801" cy="161441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FDE156C9-D4A0-0C41-3E5F-1DBD4D53F4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575413" y="5254697"/>
                <a:ext cx="156794" cy="169483"/>
              </a:xfrm>
              <a:prstGeom prst="rect">
                <a:avLst/>
              </a:prstGeom>
              <a:solidFill>
                <a:srgbClr val="94C4DF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6C03A04B-8EA8-A726-5403-145BDD2FDCF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74197" y="5264853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E07C8D0D-9018-0AD0-5C83-7505648C17A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70671" y="5264659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0A3D2FC9-C0B5-DEA8-E0AB-09CBFEA95B0D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661905" y="5344086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11D7EA3-05B6-9869-0638-A6ED7EF6F76E}"/>
                </a:ext>
              </a:extLst>
            </p:cNvPr>
            <p:cNvGrpSpPr/>
            <p:nvPr/>
          </p:nvGrpSpPr>
          <p:grpSpPr>
            <a:xfrm>
              <a:off x="8450622" y="5151883"/>
              <a:ext cx="174338" cy="161309"/>
              <a:chOff x="8991119" y="5275964"/>
              <a:chExt cx="174338" cy="161309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8FC3C053-28DA-9FFF-812F-A4E532279F6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997464" y="5269912"/>
                <a:ext cx="156794" cy="169483"/>
              </a:xfrm>
              <a:prstGeom prst="rect">
                <a:avLst/>
              </a:prstGeom>
              <a:solidFill>
                <a:srgbClr val="FC8A6A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ECA8550-D2C9-A79F-D35E-FB0ACC3088E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97529" y="5276158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6024DE7C-1D19-68AA-F087-DF87D19139FA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94004" y="5275964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AA5B66C-8675-4F10-E322-A73CA07CE8F0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9081472" y="5358876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2D70BAE2-D62C-7FD7-B4B5-5F990EFE31C4}"/>
                </a:ext>
              </a:extLst>
            </p:cNvPr>
            <p:cNvGrpSpPr/>
            <p:nvPr/>
          </p:nvGrpSpPr>
          <p:grpSpPr>
            <a:xfrm>
              <a:off x="8030467" y="5395078"/>
              <a:ext cx="175198" cy="162342"/>
              <a:chOff x="8565543" y="5513338"/>
              <a:chExt cx="175198" cy="162342"/>
            </a:xfrm>
          </p:grpSpPr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263B42C2-78FA-1850-820D-F9EF778EA0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572758" y="5506993"/>
                <a:ext cx="156794" cy="169483"/>
              </a:xfrm>
              <a:prstGeom prst="rect">
                <a:avLst/>
              </a:prstGeom>
              <a:solidFill>
                <a:srgbClr val="4998C9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9831B0D0-A0AB-8F5B-6EE7-0D9AB8D4272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69068" y="5514565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316016F5-462F-DCDF-1EA6-CE43F6F84B1F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565543" y="5514372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141F7977-9963-5457-E3FE-E645BFE4AD65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656777" y="5597283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A5A2AE58-F1E7-DD88-B10B-746564813223}"/>
                </a:ext>
              </a:extLst>
            </p:cNvPr>
            <p:cNvGrpSpPr/>
            <p:nvPr/>
          </p:nvGrpSpPr>
          <p:grpSpPr>
            <a:xfrm>
              <a:off x="8450192" y="5402542"/>
              <a:ext cx="175198" cy="161917"/>
              <a:chOff x="8985405" y="5519091"/>
              <a:chExt cx="175198" cy="161917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BDBAC541-A811-0DA2-36E3-757789CD4A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 flipV="1">
                <a:off x="8995105" y="5512746"/>
                <a:ext cx="156794" cy="169483"/>
              </a:xfrm>
              <a:prstGeom prst="rect">
                <a:avLst/>
              </a:prstGeom>
              <a:solidFill>
                <a:srgbClr val="F14431"/>
              </a:solidFill>
              <a:ln w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D321E22C-59F2-DFAC-9212-6917B218D394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88930" y="5519893"/>
                <a:ext cx="167928" cy="15679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044ED0E0-7A72-99BB-457D-6CAA860560D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8985405" y="5519700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B4223C2F-C98B-8ADD-9C91-7944162523D3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V="1">
                <a:off x="9076639" y="5602611"/>
                <a:ext cx="83964" cy="7839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085E0D-23A5-3B6C-06A9-08F836811313}"/>
              </a:ext>
            </a:extLst>
          </p:cNvPr>
          <p:cNvSpPr txBox="1"/>
          <p:nvPr/>
        </p:nvSpPr>
        <p:spPr>
          <a:xfrm>
            <a:off x="1112053" y="4175573"/>
            <a:ext cx="11397107" cy="169347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/>
              <a:t>CNN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Overhead </a:t>
            </a:r>
            <a:r>
              <a:rPr lang="en-US" altLang="zh-CN" dirty="0"/>
              <a:t>mainly </a:t>
            </a:r>
            <a:r>
              <a:rPr lang="en-US" altLang="zh-CN" dirty="0" err="1"/>
              <a:t>fromADCs</a:t>
            </a:r>
            <a:r>
              <a:rPr lang="en-US" altLang="zh-CN" dirty="0"/>
              <a:t> converting </a:t>
            </a:r>
            <a:r>
              <a:rPr lang="en-US" dirty="0"/>
              <a:t>analog DPE outputs to digital.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b="1" dirty="0"/>
              <a:t>Attention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ADC overhead remains.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Energy is dominated by non-VMM ops (</a:t>
            </a:r>
            <a:r>
              <a:rPr lang="en-US" dirty="0" err="1"/>
              <a:t>DMMul</a:t>
            </a:r>
            <a:r>
              <a:rPr lang="en-US" dirty="0"/>
              <a:t>, </a:t>
            </a:r>
            <a:r>
              <a:rPr lang="en-US" dirty="0" err="1"/>
              <a:t>Softmax</a:t>
            </a:r>
            <a:r>
              <a:rPr lang="en-US" dirty="0"/>
              <a:t>, activation)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2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C5742-A31D-EA72-3322-E46796412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6E3CE-7F7C-8838-EB6B-6B684A052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Analog Content Addressable Memory (ACAM)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38A30-91F0-21D3-79E3-A20700726C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DEA02-1688-2C0B-F71D-DBFF25D72193}"/>
              </a:ext>
            </a:extLst>
          </p:cNvPr>
          <p:cNvSpPr txBox="1"/>
          <p:nvPr/>
        </p:nvSpPr>
        <p:spPr>
          <a:xfrm>
            <a:off x="514561" y="4337521"/>
            <a:ext cx="10783235" cy="1118480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An ACAM cell has a 6T2M structure and can store an analog range (upper and lower thresholds).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 cell outputs a </a:t>
            </a:r>
            <a:r>
              <a:rPr lang="en-US" altLang="zh-CN" sz="1600" b="1" dirty="0"/>
              <a:t>MATCH</a:t>
            </a:r>
            <a:r>
              <a:rPr lang="en-US" altLang="zh-CN" sz="1600" dirty="0"/>
              <a:t> only if the input falls within its stored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an ACAM array, multiple rows compare against the input vector in parallel.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row outputs a </a:t>
            </a:r>
            <a:r>
              <a:rPr lang="en-US" sz="1600" b="1" dirty="0"/>
              <a:t>MATCH</a:t>
            </a:r>
            <a:r>
              <a:rPr lang="en-US" sz="1600" dirty="0"/>
              <a:t> only if all cells in that row match the input.</a:t>
            </a:r>
            <a:endParaRPr lang="en-GB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CB82CD-954E-12F3-5156-F60DBEF348B7}"/>
              </a:ext>
            </a:extLst>
          </p:cNvPr>
          <p:cNvGrpSpPr/>
          <p:nvPr/>
        </p:nvGrpSpPr>
        <p:grpSpPr>
          <a:xfrm>
            <a:off x="3380687" y="1868550"/>
            <a:ext cx="2760522" cy="1836505"/>
            <a:chOff x="2641112" y="2714584"/>
            <a:chExt cx="2760522" cy="183650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AE474B2-88C2-0470-FC15-E6148776B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1112" y="2714584"/>
              <a:ext cx="2760522" cy="18365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200BA0F-5FB5-49BE-CD3E-DAFF68E99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1112" y="2714584"/>
              <a:ext cx="2760522" cy="1794340"/>
            </a:xfrm>
            <a:prstGeom prst="rect">
              <a:avLst/>
            </a:prstGeom>
            <a:noFill/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29BC021-5F19-E28E-6886-59EAA708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60" y="2197241"/>
            <a:ext cx="2864093" cy="1351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C00337-A063-8B82-5F13-C95E36AC2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822" y="1867120"/>
            <a:ext cx="4701410" cy="211563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F1A3E3-92F5-FAE9-D6C8-D6A779598A57}"/>
              </a:ext>
            </a:extLst>
          </p:cNvPr>
          <p:cNvCxnSpPr>
            <a:cxnSpLocks/>
          </p:cNvCxnSpPr>
          <p:nvPr/>
        </p:nvCxnSpPr>
        <p:spPr>
          <a:xfrm flipH="1" flipV="1">
            <a:off x="6141209" y="1948441"/>
            <a:ext cx="730750" cy="248800"/>
          </a:xfrm>
          <a:prstGeom prst="line">
            <a:avLst/>
          </a:prstGeom>
          <a:ln w="12700">
            <a:solidFill>
              <a:srgbClr val="0E072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FF6098-E002-83B4-4852-E47D8EC85599}"/>
              </a:ext>
            </a:extLst>
          </p:cNvPr>
          <p:cNvCxnSpPr>
            <a:cxnSpLocks/>
          </p:cNvCxnSpPr>
          <p:nvPr/>
        </p:nvCxnSpPr>
        <p:spPr>
          <a:xfrm flipH="1">
            <a:off x="6141209" y="2368700"/>
            <a:ext cx="730750" cy="1313454"/>
          </a:xfrm>
          <a:prstGeom prst="line">
            <a:avLst/>
          </a:prstGeom>
          <a:ln w="12700">
            <a:solidFill>
              <a:srgbClr val="0E072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8774ABF-4643-E465-889D-4273A8EAAF40}"/>
              </a:ext>
            </a:extLst>
          </p:cNvPr>
          <p:cNvSpPr txBox="1"/>
          <p:nvPr/>
        </p:nvSpPr>
        <p:spPr>
          <a:xfrm>
            <a:off x="322512" y="1399428"/>
            <a:ext cx="2521009" cy="47856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b="1" dirty="0"/>
              <a:t>Comput</a:t>
            </a:r>
            <a:r>
              <a:rPr lang="en-US" altLang="zh-CN" b="1" dirty="0"/>
              <a:t>ional</a:t>
            </a:r>
            <a:r>
              <a:rPr lang="en-US" b="1" dirty="0"/>
              <a:t> principle</a:t>
            </a:r>
            <a:endParaRPr lang="en-GB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22E362-7EB9-B0A3-B4CE-6809A0F69D96}"/>
              </a:ext>
            </a:extLst>
          </p:cNvPr>
          <p:cNvSpPr txBox="1"/>
          <p:nvPr/>
        </p:nvSpPr>
        <p:spPr>
          <a:xfrm>
            <a:off x="3756932" y="1399428"/>
            <a:ext cx="2521009" cy="47856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altLang="zh-CN" b="1" dirty="0"/>
              <a:t>ACAM cell Structure</a:t>
            </a:r>
            <a:endParaRPr lang="en-GB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D33FDB-7BFD-D294-FD6F-E799940FE5C6}"/>
              </a:ext>
            </a:extLst>
          </p:cNvPr>
          <p:cNvSpPr txBox="1"/>
          <p:nvPr/>
        </p:nvSpPr>
        <p:spPr>
          <a:xfrm>
            <a:off x="7352272" y="1401999"/>
            <a:ext cx="3475974" cy="47856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US" altLang="zh-CN" b="1" dirty="0"/>
              <a:t>Computing with ACAM Array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37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7E50C-F760-BC79-AE70-52467EDF1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90D9F-8CD5-D813-BF9A-B5FF3707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RACE: Reconfigurable Analog Computing Engine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BA785-9908-CEEB-6075-C79FE881B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F4768D-BC65-3BBC-71F9-D5797B10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5" y="994789"/>
            <a:ext cx="3403274" cy="4829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4BAD28-702A-28BD-644D-FE87F502C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387" y="994789"/>
            <a:ext cx="3435698" cy="233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F7800-0D1F-6CFE-D30F-3DA9E2003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336" y="1107004"/>
            <a:ext cx="3407992" cy="2114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8EF2B4-51A2-8DB7-7D41-36899A4043D4}"/>
              </a:ext>
            </a:extLst>
          </p:cNvPr>
          <p:cNvSpPr txBox="1"/>
          <p:nvPr/>
        </p:nvSpPr>
        <p:spPr>
          <a:xfrm>
            <a:off x="455112" y="5824518"/>
            <a:ext cx="2428875" cy="504825"/>
          </a:xfrm>
          <a:prstGeom prst="rect">
            <a:avLst/>
          </a:prstGeom>
          <a:noFill/>
          <a:ln w="38100">
            <a:noFill/>
          </a:ln>
        </p:spPr>
        <p:txBody>
          <a:bodyPr wrap="none" lIns="90170" tIns="90170" rIns="90170" bIns="90170" rtlCol="0">
            <a:noAutofit/>
          </a:bodyPr>
          <a:lstStyle/>
          <a:p>
            <a:pPr algn="l"/>
            <a:r>
              <a:rPr lang="en-GB" b="1" dirty="0"/>
              <a:t>RACE cell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A8785-EDAA-C1C7-EF69-67064C0BFDEA}"/>
              </a:ext>
            </a:extLst>
          </p:cNvPr>
          <p:cNvSpPr txBox="1"/>
          <p:nvPr/>
        </p:nvSpPr>
        <p:spPr>
          <a:xfrm>
            <a:off x="3858386" y="3333749"/>
            <a:ext cx="3905043" cy="1468987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algn="l"/>
            <a:r>
              <a:rPr lang="en-GB" sz="1600" b="1" dirty="0"/>
              <a:t>Mode 1: Univariate 8-bit Comparison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8-bit input and thresholds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Decompose to 4-bit MSB and 4-bit LSB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MATCH: if input is in the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B187-9F57-E7AC-B05E-890543962EB0}"/>
              </a:ext>
            </a:extLst>
          </p:cNvPr>
          <p:cNvSpPr txBox="1"/>
          <p:nvPr/>
        </p:nvSpPr>
        <p:spPr>
          <a:xfrm>
            <a:off x="7910554" y="3333749"/>
            <a:ext cx="3743118" cy="1761606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algn="l"/>
            <a:r>
              <a:rPr lang="en-GB" sz="1600" b="1" dirty="0"/>
              <a:t>Mode 2: Bivariate 4-bit Comparison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4-bit </a:t>
            </a:r>
            <a:r>
              <a:rPr lang="en-US" altLang="zh-CN" sz="1600" dirty="0"/>
              <a:t>inputs and thresholds</a:t>
            </a:r>
            <a:endParaRPr lang="en-GB" sz="16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2 inputs with their own ranges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GB" sz="1600" dirty="0"/>
              <a:t>MATCH: if both inputs are in their respective range</a:t>
            </a:r>
          </a:p>
          <a:p>
            <a:pPr algn="l"/>
            <a:endParaRPr lang="en-GB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1B84BF-F9C6-F479-3E60-68A9EB2AF2C9}"/>
              </a:ext>
            </a:extLst>
          </p:cNvPr>
          <p:cNvSpPr txBox="1"/>
          <p:nvPr/>
        </p:nvSpPr>
        <p:spPr>
          <a:xfrm>
            <a:off x="3781995" y="5289155"/>
            <a:ext cx="7856496" cy="919354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zh-CN" sz="1600" b="1" dirty="0">
                <a:solidFill>
                  <a:srgbClr val="00B050"/>
                </a:solidFill>
              </a:rPr>
              <a:t>No hardware change for mode switch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B050"/>
                </a:solidFill>
              </a:rPr>
              <a:t>Only depends on stored threshold and input value</a:t>
            </a:r>
            <a:endParaRPr lang="en-GB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C2EE-C5C6-FDF5-EDFB-8801D173D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643AD-E28B-86A5-8BD4-10028947D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(Univariate 8-bit Comparison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9E2E0-1053-6F23-3903-E40E387B77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B7C3D-1E1A-BE12-69BD-74358621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215" y="832098"/>
            <a:ext cx="5011735" cy="26746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EC4AA0-1666-C8B6-7ED6-CC6FA91DCDB3}"/>
              </a:ext>
            </a:extLst>
          </p:cNvPr>
          <p:cNvSpPr/>
          <p:nvPr/>
        </p:nvSpPr>
        <p:spPr>
          <a:xfrm>
            <a:off x="10787540" y="287194"/>
            <a:ext cx="653811" cy="2356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: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978AE6-A9B1-2512-15B3-CEF17D8DF100}"/>
              </a:ext>
            </a:extLst>
          </p:cNvPr>
          <p:cNvGrpSpPr/>
          <p:nvPr/>
        </p:nvGrpSpPr>
        <p:grpSpPr>
          <a:xfrm>
            <a:off x="208376" y="869944"/>
            <a:ext cx="3743325" cy="5473034"/>
            <a:chOff x="208376" y="869944"/>
            <a:chExt cx="3743325" cy="54730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009E1A-67D7-ECB8-21BF-F86434BF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35" y="1185165"/>
              <a:ext cx="1564707" cy="22923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3399EF3-EF7A-EA3C-4F1F-61228BD98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376" y="4526660"/>
              <a:ext cx="3743325" cy="1816318"/>
            </a:xfrm>
            <a:prstGeom prst="rect">
              <a:avLst/>
            </a:prstGeom>
          </p:spPr>
        </p:pic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CC8A9347-D413-C714-916B-B272A37879D3}"/>
                </a:ext>
              </a:extLst>
            </p:cNvPr>
            <p:cNvSpPr/>
            <p:nvPr/>
          </p:nvSpPr>
          <p:spPr>
            <a:xfrm rot="10800000">
              <a:off x="2928964" y="2007490"/>
              <a:ext cx="392018" cy="323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A107D7-5CBA-DB51-844F-5707E811B741}"/>
                </a:ext>
              </a:extLst>
            </p:cNvPr>
            <p:cNvSpPr txBox="1"/>
            <p:nvPr/>
          </p:nvSpPr>
          <p:spPr>
            <a:xfrm>
              <a:off x="1344067" y="869944"/>
              <a:ext cx="1209675" cy="50633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GB" b="1" dirty="0"/>
                <a:t>Dataset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C7BBC16-383B-76CE-A57A-ADE6038E64B1}"/>
                </a:ext>
              </a:extLst>
            </p:cNvPr>
            <p:cNvSpPr/>
            <p:nvPr/>
          </p:nvSpPr>
          <p:spPr>
            <a:xfrm rot="5400000">
              <a:off x="1722106" y="3630812"/>
              <a:ext cx="392018" cy="323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301753-E07D-18B6-167A-23D08524226D}"/>
                </a:ext>
              </a:extLst>
            </p:cNvPr>
            <p:cNvSpPr txBox="1"/>
            <p:nvPr/>
          </p:nvSpPr>
          <p:spPr>
            <a:xfrm>
              <a:off x="1475202" y="4107958"/>
              <a:ext cx="1209675" cy="50633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GB" b="1" dirty="0"/>
                <a:t>RACE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35C374-11D9-6519-397B-78BB9F892563}"/>
              </a:ext>
            </a:extLst>
          </p:cNvPr>
          <p:cNvGrpSpPr/>
          <p:nvPr/>
        </p:nvGrpSpPr>
        <p:grpSpPr>
          <a:xfrm>
            <a:off x="8428040" y="832098"/>
            <a:ext cx="2849560" cy="5620590"/>
            <a:chOff x="8428040" y="832098"/>
            <a:chExt cx="2849560" cy="5620590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795DC2D-6014-96A7-2530-E3DA107DCEFB}"/>
                </a:ext>
              </a:extLst>
            </p:cNvPr>
            <p:cNvSpPr/>
            <p:nvPr/>
          </p:nvSpPr>
          <p:spPr>
            <a:xfrm>
              <a:off x="8428040" y="2007490"/>
              <a:ext cx="392018" cy="323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0CF939-DF42-8596-8DD7-1AD710ED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45575" y="1150323"/>
              <a:ext cx="1614056" cy="23564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65662C-6FD7-1F79-E7F6-93151E3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5575" y="4552308"/>
              <a:ext cx="2232025" cy="19003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B6BADD-BEA7-AEF3-4C6C-838ED62BCD01}"/>
                </a:ext>
              </a:extLst>
            </p:cNvPr>
            <p:cNvSpPr txBox="1"/>
            <p:nvPr/>
          </p:nvSpPr>
          <p:spPr>
            <a:xfrm>
              <a:off x="9345067" y="832098"/>
              <a:ext cx="1209675" cy="50633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pPr algn="l"/>
              <a:r>
                <a:rPr lang="en-GB" b="1" dirty="0"/>
                <a:t>Dataset</a:t>
              </a: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BAE60C5C-BAA4-6260-6BA0-596345655357}"/>
                </a:ext>
              </a:extLst>
            </p:cNvPr>
            <p:cNvSpPr/>
            <p:nvPr/>
          </p:nvSpPr>
          <p:spPr>
            <a:xfrm rot="5400000">
              <a:off x="9760814" y="3543179"/>
              <a:ext cx="392018" cy="3238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535FFB-945E-A6D9-3EDA-022E37C2AF58}"/>
                </a:ext>
              </a:extLst>
            </p:cNvPr>
            <p:cNvSpPr txBox="1"/>
            <p:nvPr/>
          </p:nvSpPr>
          <p:spPr>
            <a:xfrm>
              <a:off x="9513910" y="4020325"/>
              <a:ext cx="1209675" cy="50633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lIns="90170" tIns="90170" rIns="90170" bIns="90170" rtlCol="0">
              <a:noAutofit/>
            </a:bodyPr>
            <a:lstStyle/>
            <a:p>
              <a:r>
                <a:rPr lang="en-GB" b="1" dirty="0"/>
                <a:t>RACE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6BBB47E-6309-175A-3482-0894834B95A6}"/>
              </a:ext>
            </a:extLst>
          </p:cNvPr>
          <p:cNvSpPr txBox="1"/>
          <p:nvPr/>
        </p:nvSpPr>
        <p:spPr>
          <a:xfrm>
            <a:off x="4204531" y="4361125"/>
            <a:ext cx="4158419" cy="1431702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Each output bit is computed separately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Output Gray code reduces ~2X RACE array size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71F446-32D9-BC18-6FB1-498DA2AC7E35}"/>
              </a:ext>
            </a:extLst>
          </p:cNvPr>
          <p:cNvSpPr/>
          <p:nvPr/>
        </p:nvSpPr>
        <p:spPr>
          <a:xfrm>
            <a:off x="7822498" y="1025725"/>
            <a:ext cx="540452" cy="2110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443C-9C7C-2E9F-9BED-81D33DF0B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4C1F-7E39-B5B6-C9B6-99B42F0A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DMMul</a:t>
            </a:r>
            <a:r>
              <a:rPr lang="en-US" dirty="0"/>
              <a:t> (Bivariate 4-bit Comparison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92340-6E89-DBE6-D68F-72285CFA2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03FFD-525C-95E2-1F1A-C1C16657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450"/>
            <a:ext cx="3728077" cy="406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9CA4C0-5F97-0807-F20C-F784A4719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05" y="4746218"/>
            <a:ext cx="10262995" cy="18790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54A2EC-18E7-B6AE-3824-2B916B47EB9E}"/>
              </a:ext>
            </a:extLst>
          </p:cNvPr>
          <p:cNvSpPr txBox="1"/>
          <p:nvPr/>
        </p:nvSpPr>
        <p:spPr>
          <a:xfrm>
            <a:off x="5017557" y="1549917"/>
            <a:ext cx="6210300" cy="1879083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z = x * 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3-bit input, 6-bit output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Each output bit is computed separately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Group 1s in a similar way as solving a </a:t>
            </a:r>
            <a:r>
              <a:rPr lang="en-US" dirty="0" err="1"/>
              <a:t>Karnauph</a:t>
            </a:r>
            <a:r>
              <a:rPr lang="en-US" dirty="0"/>
              <a:t> map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Each grouped rectangle is a range that will be stored in an ACAM cell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A46EA-2363-05AC-DA41-EC7AB8874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B114-5E9B-2243-F8CB-17A59AEB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DMMul</a:t>
            </a:r>
            <a:r>
              <a:rPr lang="en-US" dirty="0"/>
              <a:t> (Bivariate 4-bit Comparison Mode)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A794D-F09B-99AC-471E-A15A39BA63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88CE4-E87A-43A8-A4DA-5AAB8529E0B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90D35-E7B5-9F7A-9CFD-0BC570BE7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04" y="1095063"/>
            <a:ext cx="10223501" cy="23339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8733C9-D550-7A55-278C-E10617E5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0375" y="3902625"/>
            <a:ext cx="2117725" cy="2117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2411A8-C323-28C3-0A39-DEFEDFCCD6D2}"/>
              </a:ext>
            </a:extLst>
          </p:cNvPr>
          <p:cNvSpPr/>
          <p:nvPr/>
        </p:nvSpPr>
        <p:spPr>
          <a:xfrm>
            <a:off x="2479707" y="1095063"/>
            <a:ext cx="1992901" cy="219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5F964-5147-CB8A-3092-8A85939679DA}"/>
              </a:ext>
            </a:extLst>
          </p:cNvPr>
          <p:cNvSpPr/>
          <p:nvPr/>
        </p:nvSpPr>
        <p:spPr>
          <a:xfrm>
            <a:off x="4513780" y="1095063"/>
            <a:ext cx="1992901" cy="219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1612BB-4780-8FB4-E5C7-E0834549400D}"/>
              </a:ext>
            </a:extLst>
          </p:cNvPr>
          <p:cNvSpPr/>
          <p:nvPr/>
        </p:nvSpPr>
        <p:spPr>
          <a:xfrm>
            <a:off x="6571431" y="1095063"/>
            <a:ext cx="1992901" cy="219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34F1F1-939B-8CC1-BBD5-2138BBB7A32B}"/>
              </a:ext>
            </a:extLst>
          </p:cNvPr>
          <p:cNvSpPr/>
          <p:nvPr/>
        </p:nvSpPr>
        <p:spPr>
          <a:xfrm>
            <a:off x="8605504" y="1095063"/>
            <a:ext cx="1992901" cy="219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B1620-15DE-D03B-5A09-CB8FE4E0EEB9}"/>
              </a:ext>
            </a:extLst>
          </p:cNvPr>
          <p:cNvSpPr txBox="1"/>
          <p:nvPr/>
        </p:nvSpPr>
        <p:spPr>
          <a:xfrm>
            <a:off x="374903" y="4022586"/>
            <a:ext cx="8828731" cy="1997764"/>
          </a:xfrm>
          <a:prstGeom prst="rect">
            <a:avLst/>
          </a:prstGeom>
          <a:noFill/>
          <a:ln w="38100">
            <a:noFill/>
          </a:ln>
        </p:spPr>
        <p:txBody>
          <a:bodyPr wrap="square" lIns="90170" tIns="90170" rIns="90170" bIns="90170" rtlCol="0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Apply gray encoding changes the pattern, but the number of ranges does not necessarily change.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Apply more iterations of Gray encoding on top on the Gray-encoded output.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Find the best encoding depth with the least number of ranges.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9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HPE Light Theme">
  <a:themeElements>
    <a:clrScheme name="HPE Light">
      <a:dk1>
        <a:srgbClr val="292D3A"/>
      </a:dk1>
      <a:lt1>
        <a:sysClr val="window" lastClr="FFFFFF"/>
      </a:lt1>
      <a:dk2>
        <a:srgbClr val="B1B9BE"/>
      </a:dk2>
      <a:lt2>
        <a:srgbClr val="535C66"/>
      </a:lt2>
      <a:accent1>
        <a:srgbClr val="01A982"/>
      </a:accent1>
      <a:accent2>
        <a:srgbClr val="7764FC"/>
      </a:accent2>
      <a:accent3>
        <a:srgbClr val="0070F8"/>
      </a:accent3>
      <a:accent4>
        <a:srgbClr val="00DBE4"/>
      </a:accent4>
      <a:accent5>
        <a:srgbClr val="873492"/>
      </a:accent5>
      <a:accent6>
        <a:srgbClr val="CC54A4"/>
      </a:accent6>
      <a:hlink>
        <a:srgbClr val="01A982"/>
      </a:hlink>
      <a:folHlink>
        <a:srgbClr val="7764FC"/>
      </a:folHlink>
    </a:clrScheme>
    <a:fontScheme name="HPE Graphik">
      <a:majorFont>
        <a:latin typeface="HPE Graphik Semibold"/>
        <a:ea typeface=""/>
        <a:cs typeface=""/>
      </a:majorFont>
      <a:minorFont>
        <a:latin typeface="HPE 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47625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38100">
          <a:noFill/>
        </a:ln>
      </a:spPr>
      <a:bodyPr wrap="square" lIns="90170" tIns="90170" rIns="90170" bIns="90170" rtlCol="0">
        <a:noAutofit/>
      </a:bodyPr>
      <a:lstStyle>
        <a:defPPr algn="l">
          <a:defRPr dirty="0" smtClean="0"/>
        </a:defPPr>
      </a:lstStyle>
    </a:txDef>
  </a:objectDefaults>
  <a:extraClrSchemeLst/>
  <a:custClrLst>
    <a:custClr name="HPE Gold">
      <a:srgbClr val="DEB146"/>
    </a:custClr>
    <a:custClr name="HPE Red">
      <a:srgbClr val="C64F3A"/>
    </a:custClr>
    <a:custClr name="HPE Green">
      <a:srgbClr val="01A982"/>
    </a:custClr>
    <a:custClr name="Primary Green">
      <a:srgbClr val="05CC93"/>
    </a:custClr>
    <a:custClr name="Secondary Green">
      <a:srgbClr val="00E0AF"/>
    </a:custClr>
    <a:custClr name="Blue">
      <a:srgbClr val="0070F8"/>
    </a:custClr>
    <a:custClr name="Light Gray 1">
      <a:srgbClr val="F7F7F7"/>
    </a:custClr>
    <a:custClr name="Light Gray 2">
      <a:srgbClr val="E6E8E9"/>
    </a:custClr>
  </a:custClrLst>
  <a:extLst>
    <a:ext uri="{05A4C25C-085E-4340-85A3-A5531E510DB2}">
      <thm15:themeFamily xmlns:thm15="http://schemas.microsoft.com/office/thememl/2012/main" name="Presentation1" id="{6D4A9D61-DCB0-42F3-B67D-DE8E89918B99}" vid="{F4DB0AD3-70C1-4120-9177-B6C4606FCF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HPE Graphik">
      <a:majorFont>
        <a:latin typeface="HPE Graphik Semibold"/>
        <a:ea typeface=""/>
        <a:cs typeface=""/>
      </a:majorFont>
      <a:minorFont>
        <a:latin typeface="HPE 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C6F68666B2224DBD60E57DCD303CF2" ma:contentTypeVersion="19" ma:contentTypeDescription="Create a new document." ma:contentTypeScope="" ma:versionID="b6fef9c8c894dd3c81d0d490b47187ff">
  <xsd:schema xmlns:xsd="http://www.w3.org/2001/XMLSchema" xmlns:xs="http://www.w3.org/2001/XMLSchema" xmlns:p="http://schemas.microsoft.com/office/2006/metadata/properties" xmlns:ns3="115f46ad-0135-4aab-bec4-bf173c0d708b" xmlns:ns4="e123aae8-14e7-4a51-b197-dead1e593f59" targetNamespace="http://schemas.microsoft.com/office/2006/metadata/properties" ma:root="true" ma:fieldsID="eccf5ad19651815f00b8a90357c95ecc" ns3:_="" ns4:_="">
    <xsd:import namespace="115f46ad-0135-4aab-bec4-bf173c0d708b"/>
    <xsd:import namespace="e123aae8-14e7-4a51-b197-dead1e593f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f46ad-0135-4aab-bec4-bf173c0d70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23aae8-14e7-4a51-b197-dead1e593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123aae8-14e7-4a51-b197-dead1e593f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F54F7F-4D69-43F4-9C74-6D2292E04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f46ad-0135-4aab-bec4-bf173c0d708b"/>
    <ds:schemaRef ds:uri="e123aae8-14e7-4a51-b197-dead1e593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58DC6-5C23-4AE0-B6AA-A4452D5FB2AB}">
  <ds:schemaRefs>
    <ds:schemaRef ds:uri="http://purl.org/dc/terms/"/>
    <ds:schemaRef ds:uri="http://www.w3.org/XML/1998/namespace"/>
    <ds:schemaRef ds:uri="115f46ad-0135-4aab-bec4-bf173c0d708b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e123aae8-14e7-4a51-b197-dead1e593f59"/>
    <ds:schemaRef ds:uri="http://purl.org/dc/dcmitype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CC0593A-7F70-4F4D-8531-3B3C40A63B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HPE-PowerPoint-Light-Standard-R6.2</Template>
  <TotalTime>4156</TotalTime>
  <Words>804</Words>
  <Application>Microsoft Office PowerPoint</Application>
  <PresentationFormat>Widescreen</PresentationFormat>
  <Paragraphs>196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HPE Graphik</vt:lpstr>
      <vt:lpstr>Wingdings</vt:lpstr>
      <vt:lpstr>Arial</vt:lpstr>
      <vt:lpstr>Aptos</vt:lpstr>
      <vt:lpstr>Cambria Math</vt:lpstr>
      <vt:lpstr>HPE Graphik Light</vt:lpstr>
      <vt:lpstr>HPE Graphik Semibold</vt:lpstr>
      <vt:lpstr>HPE Light Theme</vt:lpstr>
      <vt:lpstr>RACE-IT: A Reconfigurable Analog Computing Engine for In-Memory Transformer Acceleration</vt:lpstr>
      <vt:lpstr>Analog In-Memory Computing</vt:lpstr>
      <vt:lpstr>Challenges</vt:lpstr>
      <vt:lpstr>Challenges</vt:lpstr>
      <vt:lpstr>Analog Content Addressable Memory (ACAM)</vt:lpstr>
      <vt:lpstr>RACE: Reconfigurable Analog Computing Engine</vt:lpstr>
      <vt:lpstr>Activation (Univariate 8-bit Comparison Mode)</vt:lpstr>
      <vt:lpstr>DMMul (Bivariate 4-bit Comparison Mode)</vt:lpstr>
      <vt:lpstr>DMMul (Bivariate 4-bit Comparison Mode)</vt:lpstr>
      <vt:lpstr>Decoding Gray Code</vt:lpstr>
      <vt:lpstr>Softmax</vt:lpstr>
      <vt:lpstr>Performance &amp; Energy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Moon, John</dc:creator>
  <cp:lastModifiedBy>Zhao, Lei</cp:lastModifiedBy>
  <cp:revision>152</cp:revision>
  <dcterms:created xsi:type="dcterms:W3CDTF">2025-09-05T16:46:52Z</dcterms:created>
  <dcterms:modified xsi:type="dcterms:W3CDTF">2025-11-10T13:25:59Z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0x010100BBC6F68666B2224DBD60E57DCD303CF2</vt:lpwstr>
  </property>
</Properties>
</file>